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Default Extension="wmf" ContentType="image/x-wmf"/>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34"/>
  </p:notesMasterIdLst>
  <p:sldIdLst>
    <p:sldId id="256" r:id="rId2"/>
    <p:sldId id="283" r:id="rId3"/>
    <p:sldId id="292" r:id="rId4"/>
    <p:sldId id="274" r:id="rId5"/>
    <p:sldId id="275" r:id="rId6"/>
    <p:sldId id="258" r:id="rId7"/>
    <p:sldId id="293" r:id="rId8"/>
    <p:sldId id="260" r:id="rId9"/>
    <p:sldId id="281" r:id="rId10"/>
    <p:sldId id="261" r:id="rId11"/>
    <p:sldId id="262" r:id="rId12"/>
    <p:sldId id="276" r:id="rId13"/>
    <p:sldId id="273" r:id="rId14"/>
    <p:sldId id="294" r:id="rId15"/>
    <p:sldId id="298" r:id="rId16"/>
    <p:sldId id="299" r:id="rId17"/>
    <p:sldId id="297" r:id="rId18"/>
    <p:sldId id="284" r:id="rId19"/>
    <p:sldId id="285" r:id="rId20"/>
    <p:sldId id="286" r:id="rId21"/>
    <p:sldId id="287" r:id="rId22"/>
    <p:sldId id="288" r:id="rId23"/>
    <p:sldId id="289" r:id="rId24"/>
    <p:sldId id="302" r:id="rId25"/>
    <p:sldId id="304" r:id="rId26"/>
    <p:sldId id="305" r:id="rId27"/>
    <p:sldId id="306" r:id="rId28"/>
    <p:sldId id="272" r:id="rId29"/>
    <p:sldId id="267" r:id="rId30"/>
    <p:sldId id="269" r:id="rId31"/>
    <p:sldId id="279" r:id="rId32"/>
    <p:sldId id="271" r:id="rId33"/>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20A5"/>
    <a:srgbClr val="A30D78"/>
    <a:srgbClr val="FF0000"/>
    <a:srgbClr val="FFFFFF"/>
    <a:srgbClr val="0000FF"/>
    <a:srgbClr val="3366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1" autoAdjust="0"/>
    <p:restoredTop sz="69165" autoAdjust="0"/>
  </p:normalViewPr>
  <p:slideViewPr>
    <p:cSldViewPr>
      <p:cViewPr>
        <p:scale>
          <a:sx n="73" d="100"/>
          <a:sy n="73" d="100"/>
        </p:scale>
        <p:origin x="-1074" y="-11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8D26E4-5C14-4F24-83FC-CDEDC8FE7505}" type="doc">
      <dgm:prSet loTypeId="urn:microsoft.com/office/officeart/2005/8/layout/vList5" loCatId="list" qsTypeId="urn:microsoft.com/office/officeart/2005/8/quickstyle/3d3" qsCatId="3D" csTypeId="urn:microsoft.com/office/officeart/2005/8/colors/accent1_2" csCatId="accent1" phldr="1"/>
      <dgm:spPr/>
      <dgm:t>
        <a:bodyPr/>
        <a:lstStyle/>
        <a:p>
          <a:endParaRPr lang="en-US"/>
        </a:p>
      </dgm:t>
    </dgm:pt>
    <dgm:pt modelId="{730D2207-5F39-4032-8C09-571CAEEF1D25}">
      <dgm:prSet phldrT="[Text]" custT="1"/>
      <dgm:spPr/>
      <dgm:t>
        <a:bodyPr/>
        <a:lstStyle/>
        <a:p>
          <a:pPr algn="ctr"/>
          <a:r>
            <a:rPr lang="es-US" sz="4000" b="1" dirty="0" smtClean="0">
              <a:solidFill>
                <a:srgbClr val="E820A5"/>
              </a:solidFill>
              <a:effectLst>
                <a:outerShdw blurRad="38100" dist="38100" dir="2700000" algn="tl">
                  <a:srgbClr val="000000">
                    <a:alpha val="43137"/>
                  </a:srgbClr>
                </a:outerShdw>
              </a:effectLst>
            </a:rPr>
            <a:t>Y la  </a:t>
          </a:r>
          <a:endParaRPr lang="en-US" sz="4000" b="1" dirty="0">
            <a:solidFill>
              <a:srgbClr val="E820A5"/>
            </a:solidFill>
            <a:effectLst>
              <a:outerShdw blurRad="38100" dist="38100" dir="2700000" algn="tl">
                <a:srgbClr val="000000">
                  <a:alpha val="43137"/>
                </a:srgbClr>
              </a:outerShdw>
            </a:effectLst>
          </a:endParaRPr>
        </a:p>
      </dgm:t>
    </dgm:pt>
    <dgm:pt modelId="{1D6A684D-92B7-47F9-8200-289B8A6CC75A}" type="parTrans" cxnId="{5BE4124E-7874-4868-A76B-A17867ED269F}">
      <dgm:prSet/>
      <dgm:spPr/>
      <dgm:t>
        <a:bodyPr/>
        <a:lstStyle/>
        <a:p>
          <a:endParaRPr lang="en-US"/>
        </a:p>
      </dgm:t>
    </dgm:pt>
    <dgm:pt modelId="{51C8B280-D3DB-4FDF-BC63-2FA2C2B7ABC9}" type="sibTrans" cxnId="{5BE4124E-7874-4868-A76B-A17867ED269F}">
      <dgm:prSet/>
      <dgm:spPr/>
      <dgm:t>
        <a:bodyPr/>
        <a:lstStyle/>
        <a:p>
          <a:endParaRPr lang="en-US"/>
        </a:p>
      </dgm:t>
    </dgm:pt>
    <dgm:pt modelId="{6AD87EE9-5D8E-47DE-B916-278EE5CB515B}">
      <dgm:prSet phldrT="[Text]" custT="1"/>
      <dgm:spPr/>
      <dgm:t>
        <a:bodyPr/>
        <a:lstStyle/>
        <a:p>
          <a:r>
            <a:rPr lang="en-US" sz="4000" b="1" dirty="0" err="1" smtClean="0">
              <a:solidFill>
                <a:srgbClr val="E820A5"/>
              </a:solidFill>
              <a:effectLst>
                <a:outerShdw blurRad="38100" dist="38100" dir="2700000" algn="tl">
                  <a:srgbClr val="000000">
                    <a:alpha val="43137"/>
                  </a:srgbClr>
                </a:outerShdw>
              </a:effectLst>
            </a:rPr>
            <a:t>Religión</a:t>
          </a:r>
          <a:endParaRPr lang="en-US" sz="4000" b="1" dirty="0">
            <a:solidFill>
              <a:srgbClr val="E820A5"/>
            </a:solidFill>
            <a:effectLst>
              <a:outerShdw blurRad="38100" dist="38100" dir="2700000" algn="tl">
                <a:srgbClr val="000000">
                  <a:alpha val="43137"/>
                </a:srgbClr>
              </a:outerShdw>
            </a:effectLst>
          </a:endParaRPr>
        </a:p>
      </dgm:t>
    </dgm:pt>
    <dgm:pt modelId="{7A3DD335-EA0B-4DCC-8F70-C0119A883128}" type="parTrans" cxnId="{054C57DC-83BE-4AA7-A02A-DAFD383F4974}">
      <dgm:prSet/>
      <dgm:spPr/>
      <dgm:t>
        <a:bodyPr/>
        <a:lstStyle/>
        <a:p>
          <a:endParaRPr lang="en-US"/>
        </a:p>
      </dgm:t>
    </dgm:pt>
    <dgm:pt modelId="{E9BAEC1D-3206-4811-ACC8-12C2D489F94D}" type="sibTrans" cxnId="{054C57DC-83BE-4AA7-A02A-DAFD383F4974}">
      <dgm:prSet/>
      <dgm:spPr/>
      <dgm:t>
        <a:bodyPr/>
        <a:lstStyle/>
        <a:p>
          <a:endParaRPr lang="en-US"/>
        </a:p>
      </dgm:t>
    </dgm:pt>
    <dgm:pt modelId="{ABBF6A72-708A-4857-8E4D-C912614B36FC}">
      <dgm:prSet phldrT="[Text]" custT="1"/>
      <dgm:spPr/>
      <dgm:t>
        <a:bodyPr/>
        <a:lstStyle/>
        <a:p>
          <a:r>
            <a:rPr lang="es-US" sz="8000" b="1" dirty="0" smtClean="0">
              <a:solidFill>
                <a:schemeClr val="bg1"/>
              </a:solidFill>
              <a:effectLst>
                <a:outerShdw blurRad="38100" dist="38100" dir="2700000" algn="tl">
                  <a:srgbClr val="000000">
                    <a:alpha val="43137"/>
                  </a:srgbClr>
                </a:outerShdw>
              </a:effectLst>
            </a:rPr>
            <a:t> </a:t>
          </a:r>
          <a:r>
            <a:rPr lang="es-US" sz="4000" b="1" dirty="0" smtClean="0">
              <a:solidFill>
                <a:srgbClr val="E820A5"/>
              </a:solidFill>
              <a:effectLst>
                <a:outerShdw blurRad="38100" dist="38100" dir="2700000" algn="tl">
                  <a:srgbClr val="000000">
                    <a:alpha val="43137"/>
                  </a:srgbClr>
                </a:outerShdw>
              </a:effectLst>
            </a:rPr>
            <a:t>A</a:t>
          </a:r>
          <a:r>
            <a:rPr lang="es-US" sz="4000" b="1" dirty="0" smtClean="0">
              <a:solidFill>
                <a:srgbClr val="E820A5"/>
              </a:solidFill>
              <a:effectLst>
                <a:outerShdw blurRad="38100" dist="38100" dir="2700000" algn="tl">
                  <a:srgbClr val="000000">
                    <a:alpha val="43137"/>
                  </a:srgbClr>
                </a:outerShdw>
              </a:effectLst>
              <a:latin typeface="Comic Sans MS" pitchFamily="66" charset="0"/>
            </a:rPr>
            <a:t>dolescentes </a:t>
          </a:r>
          <a:endParaRPr lang="en-US" sz="4000" b="1" dirty="0">
            <a:solidFill>
              <a:srgbClr val="E820A5"/>
            </a:solidFill>
            <a:effectLst>
              <a:outerShdw blurRad="38100" dist="38100" dir="2700000" algn="tl">
                <a:srgbClr val="000000">
                  <a:alpha val="43137"/>
                </a:srgbClr>
              </a:outerShdw>
            </a:effectLst>
            <a:latin typeface="Comic Sans MS" pitchFamily="66" charset="0"/>
          </a:endParaRPr>
        </a:p>
      </dgm:t>
    </dgm:pt>
    <dgm:pt modelId="{EC7893D4-79D3-4B5C-AE27-0BD7AF764065}" type="sibTrans" cxnId="{B29280AD-FE80-409D-B963-61039F6E988E}">
      <dgm:prSet/>
      <dgm:spPr/>
      <dgm:t>
        <a:bodyPr/>
        <a:lstStyle/>
        <a:p>
          <a:endParaRPr lang="en-US"/>
        </a:p>
      </dgm:t>
    </dgm:pt>
    <dgm:pt modelId="{1993C57B-980D-49C9-BDCC-060909404BDA}" type="parTrans" cxnId="{B29280AD-FE80-409D-B963-61039F6E988E}">
      <dgm:prSet/>
      <dgm:spPr/>
      <dgm:t>
        <a:bodyPr/>
        <a:lstStyle/>
        <a:p>
          <a:endParaRPr lang="en-US"/>
        </a:p>
      </dgm:t>
    </dgm:pt>
    <dgm:pt modelId="{A2215ACE-3573-44AD-B89F-5751F4410A22}" type="pres">
      <dgm:prSet presAssocID="{228D26E4-5C14-4F24-83FC-CDEDC8FE7505}" presName="Name0" presStyleCnt="0">
        <dgm:presLayoutVars>
          <dgm:dir/>
          <dgm:animLvl val="lvl"/>
          <dgm:resizeHandles val="exact"/>
        </dgm:presLayoutVars>
      </dgm:prSet>
      <dgm:spPr/>
      <dgm:t>
        <a:bodyPr/>
        <a:lstStyle/>
        <a:p>
          <a:endParaRPr lang="en-US"/>
        </a:p>
      </dgm:t>
    </dgm:pt>
    <dgm:pt modelId="{A8A9659E-DE6D-493A-B626-ED8546FACF8E}" type="pres">
      <dgm:prSet presAssocID="{ABBF6A72-708A-4857-8E4D-C912614B36FC}" presName="linNode" presStyleCnt="0"/>
      <dgm:spPr/>
    </dgm:pt>
    <dgm:pt modelId="{DF1F5F1B-D041-4BF4-96BD-B34D5CD00565}" type="pres">
      <dgm:prSet presAssocID="{ABBF6A72-708A-4857-8E4D-C912614B36FC}" presName="parentText" presStyleLbl="node1" presStyleIdx="0" presStyleCnt="3" custScaleX="278321" custScaleY="94872" custLinFactNeighborX="29687" custLinFactNeighborY="-25">
        <dgm:presLayoutVars>
          <dgm:chMax val="1"/>
          <dgm:bulletEnabled val="1"/>
        </dgm:presLayoutVars>
      </dgm:prSet>
      <dgm:spPr/>
      <dgm:t>
        <a:bodyPr/>
        <a:lstStyle/>
        <a:p>
          <a:endParaRPr lang="en-US"/>
        </a:p>
      </dgm:t>
    </dgm:pt>
    <dgm:pt modelId="{0C7DBE58-7712-4F8E-9BEB-EE09852E5087}" type="pres">
      <dgm:prSet presAssocID="{EC7893D4-79D3-4B5C-AE27-0BD7AF764065}" presName="sp" presStyleCnt="0"/>
      <dgm:spPr/>
    </dgm:pt>
    <dgm:pt modelId="{E03FE09C-FCC8-424C-94A8-C8BC0F922731}" type="pres">
      <dgm:prSet presAssocID="{730D2207-5F39-4032-8C09-571CAEEF1D25}" presName="linNode" presStyleCnt="0"/>
      <dgm:spPr/>
    </dgm:pt>
    <dgm:pt modelId="{97BDEC6B-B2DC-4B1D-B437-A18026B53FD4}" type="pres">
      <dgm:prSet presAssocID="{730D2207-5F39-4032-8C09-571CAEEF1D25}" presName="parentText" presStyleLbl="node1" presStyleIdx="1" presStyleCnt="3" custScaleX="220611" custScaleY="65043" custLinFactNeighborX="33333" custLinFactNeighborY="-6742">
        <dgm:presLayoutVars>
          <dgm:chMax val="1"/>
          <dgm:bulletEnabled val="1"/>
        </dgm:presLayoutVars>
      </dgm:prSet>
      <dgm:spPr/>
      <dgm:t>
        <a:bodyPr/>
        <a:lstStyle/>
        <a:p>
          <a:endParaRPr lang="en-US"/>
        </a:p>
      </dgm:t>
    </dgm:pt>
    <dgm:pt modelId="{EACB54B1-A921-49D2-BBDE-38101D04D7D5}" type="pres">
      <dgm:prSet presAssocID="{51C8B280-D3DB-4FDF-BC63-2FA2C2B7ABC9}" presName="sp" presStyleCnt="0"/>
      <dgm:spPr/>
    </dgm:pt>
    <dgm:pt modelId="{DDAFA2C4-43CD-4E6E-99FB-309277237F8E}" type="pres">
      <dgm:prSet presAssocID="{6AD87EE9-5D8E-47DE-B916-278EE5CB515B}" presName="linNode" presStyleCnt="0"/>
      <dgm:spPr/>
    </dgm:pt>
    <dgm:pt modelId="{5D4C2764-5D15-46DA-ADE2-75789C5DDD25}" type="pres">
      <dgm:prSet presAssocID="{6AD87EE9-5D8E-47DE-B916-278EE5CB515B}" presName="parentText" presStyleLbl="node1" presStyleIdx="2" presStyleCnt="3" custScaleX="275026" custScaleY="77377" custLinFactNeighborX="3704" custLinFactNeighborY="-16745">
        <dgm:presLayoutVars>
          <dgm:chMax val="1"/>
          <dgm:bulletEnabled val="1"/>
        </dgm:presLayoutVars>
      </dgm:prSet>
      <dgm:spPr/>
      <dgm:t>
        <a:bodyPr/>
        <a:lstStyle/>
        <a:p>
          <a:endParaRPr lang="en-US"/>
        </a:p>
      </dgm:t>
    </dgm:pt>
  </dgm:ptLst>
  <dgm:cxnLst>
    <dgm:cxn modelId="{B29280AD-FE80-409D-B963-61039F6E988E}" srcId="{228D26E4-5C14-4F24-83FC-CDEDC8FE7505}" destId="{ABBF6A72-708A-4857-8E4D-C912614B36FC}" srcOrd="0" destOrd="0" parTransId="{1993C57B-980D-49C9-BDCC-060909404BDA}" sibTransId="{EC7893D4-79D3-4B5C-AE27-0BD7AF764065}"/>
    <dgm:cxn modelId="{4C910163-7B04-42B4-B1B7-CEFE70D8EE47}" type="presOf" srcId="{228D26E4-5C14-4F24-83FC-CDEDC8FE7505}" destId="{A2215ACE-3573-44AD-B89F-5751F4410A22}" srcOrd="0" destOrd="0" presId="urn:microsoft.com/office/officeart/2005/8/layout/vList5"/>
    <dgm:cxn modelId="{054C57DC-83BE-4AA7-A02A-DAFD383F4974}" srcId="{228D26E4-5C14-4F24-83FC-CDEDC8FE7505}" destId="{6AD87EE9-5D8E-47DE-B916-278EE5CB515B}" srcOrd="2" destOrd="0" parTransId="{7A3DD335-EA0B-4DCC-8F70-C0119A883128}" sibTransId="{E9BAEC1D-3206-4811-ACC8-12C2D489F94D}"/>
    <dgm:cxn modelId="{5BE4124E-7874-4868-A76B-A17867ED269F}" srcId="{228D26E4-5C14-4F24-83FC-CDEDC8FE7505}" destId="{730D2207-5F39-4032-8C09-571CAEEF1D25}" srcOrd="1" destOrd="0" parTransId="{1D6A684D-92B7-47F9-8200-289B8A6CC75A}" sibTransId="{51C8B280-D3DB-4FDF-BC63-2FA2C2B7ABC9}"/>
    <dgm:cxn modelId="{F33801AD-0E6C-4165-9FEC-575279A3CFBD}" type="presOf" srcId="{730D2207-5F39-4032-8C09-571CAEEF1D25}" destId="{97BDEC6B-B2DC-4B1D-B437-A18026B53FD4}" srcOrd="0" destOrd="0" presId="urn:microsoft.com/office/officeart/2005/8/layout/vList5"/>
    <dgm:cxn modelId="{C194644D-837F-4C98-9D06-DFF5EE90EAA8}" type="presOf" srcId="{6AD87EE9-5D8E-47DE-B916-278EE5CB515B}" destId="{5D4C2764-5D15-46DA-ADE2-75789C5DDD25}" srcOrd="0" destOrd="0" presId="urn:microsoft.com/office/officeart/2005/8/layout/vList5"/>
    <dgm:cxn modelId="{E68BFE0A-9F0D-4E3C-A1D1-F2F692BA12FB}" type="presOf" srcId="{ABBF6A72-708A-4857-8E4D-C912614B36FC}" destId="{DF1F5F1B-D041-4BF4-96BD-B34D5CD00565}" srcOrd="0" destOrd="0" presId="urn:microsoft.com/office/officeart/2005/8/layout/vList5"/>
    <dgm:cxn modelId="{EFA8BDAA-AB28-4BD1-946E-DF115EA5433F}" type="presParOf" srcId="{A2215ACE-3573-44AD-B89F-5751F4410A22}" destId="{A8A9659E-DE6D-493A-B626-ED8546FACF8E}" srcOrd="0" destOrd="0" presId="urn:microsoft.com/office/officeart/2005/8/layout/vList5"/>
    <dgm:cxn modelId="{319EA292-CBDD-41AD-A5E7-8FF7AE4B548F}" type="presParOf" srcId="{A8A9659E-DE6D-493A-B626-ED8546FACF8E}" destId="{DF1F5F1B-D041-4BF4-96BD-B34D5CD00565}" srcOrd="0" destOrd="0" presId="urn:microsoft.com/office/officeart/2005/8/layout/vList5"/>
    <dgm:cxn modelId="{F1E60B65-EA72-4C5D-95A1-823D3A7E9870}" type="presParOf" srcId="{A2215ACE-3573-44AD-B89F-5751F4410A22}" destId="{0C7DBE58-7712-4F8E-9BEB-EE09852E5087}" srcOrd="1" destOrd="0" presId="urn:microsoft.com/office/officeart/2005/8/layout/vList5"/>
    <dgm:cxn modelId="{C0588D3B-2E14-46D1-B4CE-3DCEC371EB47}" type="presParOf" srcId="{A2215ACE-3573-44AD-B89F-5751F4410A22}" destId="{E03FE09C-FCC8-424C-94A8-C8BC0F922731}" srcOrd="2" destOrd="0" presId="urn:microsoft.com/office/officeart/2005/8/layout/vList5"/>
    <dgm:cxn modelId="{11C8F96D-9C20-453A-B301-78FEE5D522C4}" type="presParOf" srcId="{E03FE09C-FCC8-424C-94A8-C8BC0F922731}" destId="{97BDEC6B-B2DC-4B1D-B437-A18026B53FD4}" srcOrd="0" destOrd="0" presId="urn:microsoft.com/office/officeart/2005/8/layout/vList5"/>
    <dgm:cxn modelId="{461BAB5C-2EE8-4F91-A6AB-3BFDB89FA099}" type="presParOf" srcId="{A2215ACE-3573-44AD-B89F-5751F4410A22}" destId="{EACB54B1-A921-49D2-BBDE-38101D04D7D5}" srcOrd="3" destOrd="0" presId="urn:microsoft.com/office/officeart/2005/8/layout/vList5"/>
    <dgm:cxn modelId="{E6FD25AA-5BCD-4113-B0D4-BD336D75D758}" type="presParOf" srcId="{A2215ACE-3573-44AD-B89F-5751F4410A22}" destId="{DDAFA2C4-43CD-4E6E-99FB-309277237F8E}" srcOrd="4" destOrd="0" presId="urn:microsoft.com/office/officeart/2005/8/layout/vList5"/>
    <dgm:cxn modelId="{552995A0-312C-455E-AC3E-F29838D9677A}" type="presParOf" srcId="{DDAFA2C4-43CD-4E6E-99FB-309277237F8E}" destId="{5D4C2764-5D15-46DA-ADE2-75789C5DDD25}"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8D26E4-5C14-4F24-83FC-CDEDC8FE7505}" type="doc">
      <dgm:prSet loTypeId="urn:microsoft.com/office/officeart/2005/8/layout/vList5" loCatId="list" qsTypeId="urn:microsoft.com/office/officeart/2005/8/quickstyle/3d5" qsCatId="3D" csTypeId="urn:microsoft.com/office/officeart/2005/8/colors/colorful3" csCatId="colorful" phldr="1"/>
      <dgm:spPr/>
      <dgm:t>
        <a:bodyPr/>
        <a:lstStyle/>
        <a:p>
          <a:endParaRPr lang="en-US"/>
        </a:p>
      </dgm:t>
    </dgm:pt>
    <dgm:pt modelId="{ABBF6A72-708A-4857-8E4D-C912614B36FC}">
      <dgm:prSet phldrT="[Text]" custT="1"/>
      <dgm:spPr/>
      <dgm:t>
        <a:bodyPr/>
        <a:lstStyle/>
        <a:p>
          <a:r>
            <a:rPr lang="es-US" sz="4000" b="1" dirty="0" smtClean="0">
              <a:solidFill>
                <a:schemeClr val="bg1"/>
              </a:solidFill>
              <a:effectLst>
                <a:outerShdw blurRad="38100" dist="38100" dir="2700000" algn="tl">
                  <a:srgbClr val="000000">
                    <a:alpha val="43137"/>
                  </a:srgbClr>
                </a:outerShdw>
              </a:effectLst>
              <a:latin typeface="Berlin Sans FB Demi" pitchFamily="34" charset="0"/>
              <a:cs typeface="Arial" pitchFamily="34" charset="0"/>
            </a:rPr>
            <a:t>Mitos acerca de los adolescentes y la religión </a:t>
          </a:r>
          <a:endParaRPr lang="en-US" sz="4000" b="1" dirty="0">
            <a:solidFill>
              <a:schemeClr val="bg1"/>
            </a:solidFill>
            <a:effectLst>
              <a:outerShdw blurRad="38100" dist="38100" dir="2700000" algn="tl">
                <a:srgbClr val="000000">
                  <a:alpha val="43137"/>
                </a:srgbClr>
              </a:outerShdw>
            </a:effectLst>
            <a:latin typeface="Berlin Sans FB Demi" pitchFamily="34" charset="0"/>
            <a:cs typeface="Arial" pitchFamily="34" charset="0"/>
          </a:endParaRPr>
        </a:p>
      </dgm:t>
    </dgm:pt>
    <dgm:pt modelId="{1993C57B-980D-49C9-BDCC-060909404BDA}" type="parTrans" cxnId="{B29280AD-FE80-409D-B963-61039F6E988E}">
      <dgm:prSet/>
      <dgm:spPr/>
      <dgm:t>
        <a:bodyPr/>
        <a:lstStyle/>
        <a:p>
          <a:endParaRPr lang="en-US"/>
        </a:p>
      </dgm:t>
    </dgm:pt>
    <dgm:pt modelId="{EC7893D4-79D3-4B5C-AE27-0BD7AF764065}" type="sibTrans" cxnId="{B29280AD-FE80-409D-B963-61039F6E988E}">
      <dgm:prSet/>
      <dgm:spPr/>
      <dgm:t>
        <a:bodyPr/>
        <a:lstStyle/>
        <a:p>
          <a:endParaRPr lang="en-US"/>
        </a:p>
      </dgm:t>
    </dgm:pt>
    <dgm:pt modelId="{5482163F-CA51-45A7-8CC1-AFA4C0C4B3DB}">
      <dgm:prSet phldrT="[Text]" custT="1"/>
      <dgm:spPr/>
      <dgm:t>
        <a:bodyPr/>
        <a:lstStyle/>
        <a:p>
          <a:endParaRPr lang="en-US" sz="2800" b="1" dirty="0" smtClean="0">
            <a:effectLst>
              <a:outerShdw blurRad="38100" dist="38100" dir="2700000" algn="tl">
                <a:srgbClr val="000000">
                  <a:alpha val="43137"/>
                </a:srgbClr>
              </a:outerShdw>
            </a:effectLst>
          </a:endParaRPr>
        </a:p>
        <a:p>
          <a:endParaRPr lang="en-US" sz="2800" b="1" dirty="0" smtClean="0">
            <a:effectLst>
              <a:outerShdw blurRad="38100" dist="38100" dir="2700000" algn="tl">
                <a:srgbClr val="000000">
                  <a:alpha val="43137"/>
                </a:srgbClr>
              </a:outerShdw>
            </a:effectLst>
          </a:endParaRPr>
        </a:p>
        <a:p>
          <a:r>
            <a:rPr lang="en-US" sz="2800" b="1" dirty="0" smtClean="0">
              <a:solidFill>
                <a:schemeClr val="bg1"/>
              </a:solidFill>
              <a:effectLst>
                <a:outerShdw blurRad="38100" dist="38100" dir="2700000" algn="tl">
                  <a:srgbClr val="000000">
                    <a:alpha val="43137"/>
                  </a:srgbClr>
                </a:outerShdw>
              </a:effectLst>
            </a:rPr>
            <a:t>■ </a:t>
          </a:r>
          <a:r>
            <a:rPr lang="en-US" sz="3600" b="1" dirty="0" err="1" smtClean="0">
              <a:solidFill>
                <a:schemeClr val="bg1"/>
              </a:solidFill>
              <a:effectLst>
                <a:outerShdw blurRad="38100" dist="38100" dir="2700000" algn="tl">
                  <a:srgbClr val="000000">
                    <a:alpha val="43137"/>
                  </a:srgbClr>
                </a:outerShdw>
              </a:effectLst>
            </a:rPr>
            <a:t>Muchos</a:t>
          </a:r>
          <a:r>
            <a:rPr lang="en-US" sz="3600" b="1" dirty="0" smtClean="0">
              <a:solidFill>
                <a:schemeClr val="bg1"/>
              </a:solidFill>
              <a:effectLst>
                <a:outerShdw blurRad="38100" dist="38100" dir="2700000" algn="tl">
                  <a:srgbClr val="000000">
                    <a:alpha val="43137"/>
                  </a:srgbClr>
                </a:outerShdw>
              </a:effectLst>
            </a:rPr>
            <a:t> </a:t>
          </a:r>
          <a:r>
            <a:rPr lang="en-US" sz="3600" b="1" dirty="0" err="1" smtClean="0">
              <a:solidFill>
                <a:schemeClr val="bg1"/>
              </a:solidFill>
              <a:effectLst>
                <a:outerShdw blurRad="38100" dist="38100" dir="2700000" algn="tl">
                  <a:srgbClr val="000000">
                    <a:alpha val="43137"/>
                  </a:srgbClr>
                </a:outerShdw>
              </a:effectLst>
            </a:rPr>
            <a:t>piensan</a:t>
          </a:r>
          <a:r>
            <a:rPr lang="en-US" sz="3600" b="1" dirty="0" smtClean="0">
              <a:solidFill>
                <a:schemeClr val="bg1"/>
              </a:solidFill>
              <a:effectLst>
                <a:outerShdw blurRad="38100" dist="38100" dir="2700000" algn="tl">
                  <a:srgbClr val="000000">
                    <a:alpha val="43137"/>
                  </a:srgbClr>
                </a:outerShdw>
              </a:effectLst>
            </a:rPr>
            <a:t> </a:t>
          </a:r>
          <a:r>
            <a:rPr lang="en-US" sz="3600" b="1" dirty="0" err="1" smtClean="0">
              <a:solidFill>
                <a:schemeClr val="bg1"/>
              </a:solidFill>
              <a:effectLst>
                <a:outerShdw blurRad="38100" dist="38100" dir="2700000" algn="tl">
                  <a:srgbClr val="000000">
                    <a:alpha val="43137"/>
                  </a:srgbClr>
                </a:outerShdw>
              </a:effectLst>
            </a:rPr>
            <a:t>que</a:t>
          </a:r>
          <a:r>
            <a:rPr lang="en-US" sz="3600" b="1" dirty="0" smtClean="0">
              <a:solidFill>
                <a:schemeClr val="bg1"/>
              </a:solidFill>
              <a:effectLst>
                <a:outerShdw blurRad="38100" dist="38100" dir="2700000" algn="tl">
                  <a:srgbClr val="000000">
                    <a:alpha val="43137"/>
                  </a:srgbClr>
                </a:outerShdw>
              </a:effectLst>
            </a:rPr>
            <a:t> los </a:t>
          </a:r>
          <a:r>
            <a:rPr lang="en-US" sz="3600" b="1" dirty="0" err="1" smtClean="0">
              <a:solidFill>
                <a:schemeClr val="bg1"/>
              </a:solidFill>
              <a:effectLst>
                <a:outerShdw blurRad="38100" dist="38100" dir="2700000" algn="tl">
                  <a:srgbClr val="000000">
                    <a:alpha val="43137"/>
                  </a:srgbClr>
                </a:outerShdw>
              </a:effectLst>
            </a:rPr>
            <a:t>adolescentes</a:t>
          </a:r>
          <a:r>
            <a:rPr lang="en-US" sz="3600" b="1" dirty="0" smtClean="0">
              <a:solidFill>
                <a:schemeClr val="bg1"/>
              </a:solidFill>
              <a:effectLst>
                <a:outerShdw blurRad="38100" dist="38100" dir="2700000" algn="tl">
                  <a:srgbClr val="000000">
                    <a:alpha val="43137"/>
                  </a:srgbClr>
                </a:outerShdw>
              </a:effectLst>
            </a:rPr>
            <a:t> no les </a:t>
          </a:r>
          <a:r>
            <a:rPr lang="en-US" sz="3600" b="1" dirty="0" err="1" smtClean="0">
              <a:solidFill>
                <a:schemeClr val="bg1"/>
              </a:solidFill>
              <a:effectLst>
                <a:outerShdw blurRad="38100" dist="38100" dir="2700000" algn="tl">
                  <a:srgbClr val="000000">
                    <a:alpha val="43137"/>
                  </a:srgbClr>
                </a:outerShdw>
              </a:effectLst>
            </a:rPr>
            <a:t>gusta</a:t>
          </a:r>
          <a:r>
            <a:rPr lang="en-US" sz="3600" b="1" dirty="0" smtClean="0">
              <a:solidFill>
                <a:schemeClr val="bg1"/>
              </a:solidFill>
              <a:effectLst>
                <a:outerShdw blurRad="38100" dist="38100" dir="2700000" algn="tl">
                  <a:srgbClr val="000000">
                    <a:alpha val="43137"/>
                  </a:srgbClr>
                </a:outerShdw>
              </a:effectLst>
            </a:rPr>
            <a:t> la </a:t>
          </a:r>
          <a:r>
            <a:rPr lang="en-US" sz="3600" b="1" dirty="0" err="1" smtClean="0">
              <a:solidFill>
                <a:schemeClr val="bg1"/>
              </a:solidFill>
              <a:effectLst>
                <a:outerShdw blurRad="38100" dist="38100" dir="2700000" algn="tl">
                  <a:srgbClr val="000000">
                    <a:alpha val="43137"/>
                  </a:srgbClr>
                </a:outerShdw>
              </a:effectLst>
            </a:rPr>
            <a:t>religión</a:t>
          </a:r>
          <a:r>
            <a:rPr lang="en-US" sz="3600" b="1" dirty="0" smtClean="0">
              <a:solidFill>
                <a:schemeClr val="bg1"/>
              </a:solidFill>
              <a:effectLst>
                <a:outerShdw blurRad="38100" dist="38100" dir="2700000" algn="tl">
                  <a:srgbClr val="000000">
                    <a:alpha val="43137"/>
                  </a:srgbClr>
                </a:outerShdw>
              </a:effectLst>
            </a:rPr>
            <a:t> o </a:t>
          </a:r>
          <a:r>
            <a:rPr lang="en-US" sz="3600" b="1" dirty="0" err="1" smtClean="0">
              <a:solidFill>
                <a:schemeClr val="bg1"/>
              </a:solidFill>
              <a:effectLst>
                <a:outerShdw blurRad="38100" dist="38100" dir="2700000" algn="tl">
                  <a:srgbClr val="000000">
                    <a:alpha val="43137"/>
                  </a:srgbClr>
                </a:outerShdw>
              </a:effectLst>
            </a:rPr>
            <a:t>que</a:t>
          </a:r>
          <a:r>
            <a:rPr lang="en-US" sz="3600" b="1" dirty="0" smtClean="0">
              <a:solidFill>
                <a:schemeClr val="bg1"/>
              </a:solidFill>
              <a:effectLst>
                <a:outerShdw blurRad="38100" dist="38100" dir="2700000" algn="tl">
                  <a:srgbClr val="000000">
                    <a:alpha val="43137"/>
                  </a:srgbClr>
                </a:outerShdw>
              </a:effectLst>
            </a:rPr>
            <a:t> </a:t>
          </a:r>
          <a:r>
            <a:rPr lang="en-US" sz="3600" b="1" dirty="0" err="1" smtClean="0">
              <a:solidFill>
                <a:schemeClr val="bg1"/>
              </a:solidFill>
              <a:effectLst>
                <a:outerShdw blurRad="38100" dist="38100" dir="2700000" algn="tl">
                  <a:srgbClr val="000000">
                    <a:alpha val="43137"/>
                  </a:srgbClr>
                </a:outerShdw>
              </a:effectLst>
            </a:rPr>
            <a:t>ni</a:t>
          </a:r>
          <a:r>
            <a:rPr lang="en-US" sz="3600" b="1" dirty="0" smtClean="0">
              <a:solidFill>
                <a:schemeClr val="bg1"/>
              </a:solidFill>
              <a:effectLst>
                <a:outerShdw blurRad="38100" dist="38100" dir="2700000" algn="tl">
                  <a:srgbClr val="000000">
                    <a:alpha val="43137"/>
                  </a:srgbClr>
                </a:outerShdw>
              </a:effectLst>
            </a:rPr>
            <a:t> </a:t>
          </a:r>
          <a:r>
            <a:rPr lang="en-US" sz="3600" b="1" dirty="0" err="1" smtClean="0">
              <a:solidFill>
                <a:schemeClr val="bg1"/>
              </a:solidFill>
              <a:effectLst>
                <a:outerShdw blurRad="38100" dist="38100" dir="2700000" algn="tl">
                  <a:srgbClr val="000000">
                    <a:alpha val="43137"/>
                  </a:srgbClr>
                </a:outerShdw>
              </a:effectLst>
            </a:rPr>
            <a:t>siquiera</a:t>
          </a:r>
          <a:r>
            <a:rPr lang="en-US" sz="3600" b="1" dirty="0" smtClean="0">
              <a:solidFill>
                <a:schemeClr val="bg1"/>
              </a:solidFill>
              <a:effectLst>
                <a:outerShdw blurRad="38100" dist="38100" dir="2700000" algn="tl">
                  <a:srgbClr val="000000">
                    <a:alpha val="43137"/>
                  </a:srgbClr>
                </a:outerShdw>
              </a:effectLst>
            </a:rPr>
            <a:t> </a:t>
          </a:r>
          <a:r>
            <a:rPr lang="en-US" sz="3600" b="1" dirty="0" err="1" smtClean="0">
              <a:solidFill>
                <a:schemeClr val="bg1"/>
              </a:solidFill>
              <a:effectLst>
                <a:outerShdw blurRad="38100" dist="38100" dir="2700000" algn="tl">
                  <a:srgbClr val="000000">
                    <a:alpha val="43137"/>
                  </a:srgbClr>
                </a:outerShdw>
              </a:effectLst>
            </a:rPr>
            <a:t>estan</a:t>
          </a:r>
          <a:r>
            <a:rPr lang="en-US" sz="3600" b="1" dirty="0" smtClean="0">
              <a:solidFill>
                <a:schemeClr val="bg1"/>
              </a:solidFill>
              <a:effectLst>
                <a:outerShdw blurRad="38100" dist="38100" dir="2700000" algn="tl">
                  <a:srgbClr val="000000">
                    <a:alpha val="43137"/>
                  </a:srgbClr>
                </a:outerShdw>
              </a:effectLst>
            </a:rPr>
            <a:t> </a:t>
          </a:r>
          <a:r>
            <a:rPr lang="en-US" sz="3600" b="1" dirty="0" err="1" smtClean="0">
              <a:solidFill>
                <a:schemeClr val="bg1"/>
              </a:solidFill>
              <a:effectLst>
                <a:outerShdw blurRad="38100" dist="38100" dir="2700000" algn="tl">
                  <a:srgbClr val="000000">
                    <a:alpha val="43137"/>
                  </a:srgbClr>
                </a:outerShdw>
              </a:effectLst>
            </a:rPr>
            <a:t>interesados</a:t>
          </a:r>
          <a:r>
            <a:rPr lang="en-US" sz="3600" b="1" dirty="0" smtClean="0">
              <a:solidFill>
                <a:schemeClr val="bg1"/>
              </a:solidFill>
              <a:effectLst>
                <a:outerShdw blurRad="38100" dist="38100" dir="2700000" algn="tl">
                  <a:srgbClr val="000000">
                    <a:alpha val="43137"/>
                  </a:srgbClr>
                </a:outerShdw>
              </a:effectLst>
            </a:rPr>
            <a:t> en </a:t>
          </a:r>
          <a:r>
            <a:rPr lang="en-US" sz="3600" b="1" dirty="0" err="1" smtClean="0">
              <a:solidFill>
                <a:schemeClr val="bg1"/>
              </a:solidFill>
              <a:effectLst>
                <a:outerShdw blurRad="38100" dist="38100" dir="2700000" algn="tl">
                  <a:srgbClr val="000000">
                    <a:alpha val="43137"/>
                  </a:srgbClr>
                </a:outerShdw>
              </a:effectLst>
            </a:rPr>
            <a:t>ella</a:t>
          </a:r>
          <a:r>
            <a:rPr lang="en-US" sz="3600" b="1" dirty="0" smtClean="0">
              <a:solidFill>
                <a:schemeClr val="bg1"/>
              </a:solidFill>
              <a:effectLst>
                <a:outerShdw blurRad="38100" dist="38100" dir="2700000" algn="tl">
                  <a:srgbClr val="000000">
                    <a:alpha val="43137"/>
                  </a:srgbClr>
                </a:outerShdw>
              </a:effectLst>
            </a:rPr>
            <a:t>. </a:t>
          </a:r>
        </a:p>
        <a:p>
          <a:r>
            <a:rPr lang="es-US" sz="3600" b="1" dirty="0" smtClean="0">
              <a:solidFill>
                <a:schemeClr val="bg1"/>
              </a:solidFill>
              <a:effectLst>
                <a:outerShdw blurRad="38100" dist="38100" dir="2700000" algn="tl">
                  <a:srgbClr val="000000">
                    <a:alpha val="43137"/>
                  </a:srgbClr>
                </a:outerShdw>
              </a:effectLst>
            </a:rPr>
            <a:t>Estudios han demostrado que la </a:t>
          </a:r>
          <a:r>
            <a:rPr lang="es-US" sz="3600" b="1" dirty="0" err="1" smtClean="0">
              <a:solidFill>
                <a:schemeClr val="bg1"/>
              </a:solidFill>
              <a:effectLst>
                <a:outerShdw blurRad="38100" dist="38100" dir="2700000" algn="tl">
                  <a:srgbClr val="000000">
                    <a:alpha val="43137"/>
                  </a:srgbClr>
                </a:outerShdw>
              </a:effectLst>
            </a:rPr>
            <a:t>adolescendia</a:t>
          </a:r>
          <a:r>
            <a:rPr lang="es-US" sz="3600" b="1" dirty="0" smtClean="0">
              <a:solidFill>
                <a:schemeClr val="bg1"/>
              </a:solidFill>
              <a:effectLst>
                <a:outerShdw blurRad="38100" dist="38100" dir="2700000" algn="tl">
                  <a:srgbClr val="000000">
                    <a:alpha val="43137"/>
                  </a:srgbClr>
                </a:outerShdw>
              </a:effectLst>
            </a:rPr>
            <a:t> es una edad donde el individuo está preocupado por lo que es espiritualmente y sagrado</a:t>
          </a:r>
          <a:r>
            <a:rPr lang="es-US" sz="2400" b="1" dirty="0" smtClean="0">
              <a:solidFill>
                <a:schemeClr val="bg1"/>
              </a:solidFill>
              <a:effectLst>
                <a:outerShdw blurRad="38100" dist="38100" dir="2700000" algn="tl">
                  <a:srgbClr val="000000">
                    <a:alpha val="43137"/>
                  </a:srgbClr>
                </a:outerShdw>
              </a:effectLst>
            </a:rPr>
            <a:t>. </a:t>
          </a:r>
        </a:p>
        <a:p>
          <a:endParaRPr lang="en-US" sz="2800" b="1" dirty="0">
            <a:effectLst>
              <a:outerShdw blurRad="38100" dist="38100" dir="2700000" algn="tl">
                <a:srgbClr val="000000">
                  <a:alpha val="43137"/>
                </a:srgbClr>
              </a:outerShdw>
            </a:effectLst>
          </a:endParaRPr>
        </a:p>
      </dgm:t>
    </dgm:pt>
    <dgm:pt modelId="{D986953E-C4EE-47F1-B262-391CAB4823ED}" type="sibTrans" cxnId="{C72AF713-AFC9-4189-AA32-478138C3E91A}">
      <dgm:prSet/>
      <dgm:spPr/>
      <dgm:t>
        <a:bodyPr/>
        <a:lstStyle/>
        <a:p>
          <a:endParaRPr lang="en-US"/>
        </a:p>
      </dgm:t>
    </dgm:pt>
    <dgm:pt modelId="{51628B5A-A026-46BD-B100-7C062FB10F3D}" type="parTrans" cxnId="{C72AF713-AFC9-4189-AA32-478138C3E91A}">
      <dgm:prSet/>
      <dgm:spPr/>
      <dgm:t>
        <a:bodyPr/>
        <a:lstStyle/>
        <a:p>
          <a:endParaRPr lang="en-US"/>
        </a:p>
      </dgm:t>
    </dgm:pt>
    <dgm:pt modelId="{A2215ACE-3573-44AD-B89F-5751F4410A22}" type="pres">
      <dgm:prSet presAssocID="{228D26E4-5C14-4F24-83FC-CDEDC8FE7505}" presName="Name0" presStyleCnt="0">
        <dgm:presLayoutVars>
          <dgm:dir/>
          <dgm:animLvl val="lvl"/>
          <dgm:resizeHandles val="exact"/>
        </dgm:presLayoutVars>
      </dgm:prSet>
      <dgm:spPr/>
      <dgm:t>
        <a:bodyPr/>
        <a:lstStyle/>
        <a:p>
          <a:endParaRPr lang="en-US"/>
        </a:p>
      </dgm:t>
    </dgm:pt>
    <dgm:pt modelId="{A8A9659E-DE6D-493A-B626-ED8546FACF8E}" type="pres">
      <dgm:prSet presAssocID="{ABBF6A72-708A-4857-8E4D-C912614B36FC}" presName="linNode" presStyleCnt="0"/>
      <dgm:spPr/>
      <dgm:t>
        <a:bodyPr/>
        <a:lstStyle/>
        <a:p>
          <a:endParaRPr lang="en-US"/>
        </a:p>
      </dgm:t>
    </dgm:pt>
    <dgm:pt modelId="{DF1F5F1B-D041-4BF4-96BD-B34D5CD00565}" type="pres">
      <dgm:prSet presAssocID="{ABBF6A72-708A-4857-8E4D-C912614B36FC}" presName="parentText" presStyleLbl="node1" presStyleIdx="0" presStyleCnt="2" custScaleX="277778" custScaleY="147291">
        <dgm:presLayoutVars>
          <dgm:chMax val="1"/>
          <dgm:bulletEnabled val="1"/>
        </dgm:presLayoutVars>
      </dgm:prSet>
      <dgm:spPr/>
      <dgm:t>
        <a:bodyPr/>
        <a:lstStyle/>
        <a:p>
          <a:endParaRPr lang="en-US"/>
        </a:p>
      </dgm:t>
    </dgm:pt>
    <dgm:pt modelId="{0C7DBE58-7712-4F8E-9BEB-EE09852E5087}" type="pres">
      <dgm:prSet presAssocID="{EC7893D4-79D3-4B5C-AE27-0BD7AF764065}" presName="sp" presStyleCnt="0"/>
      <dgm:spPr/>
      <dgm:t>
        <a:bodyPr/>
        <a:lstStyle/>
        <a:p>
          <a:endParaRPr lang="en-US"/>
        </a:p>
      </dgm:t>
    </dgm:pt>
    <dgm:pt modelId="{8D70FEFD-3B3F-428E-A263-2E8C599C003A}" type="pres">
      <dgm:prSet presAssocID="{5482163F-CA51-45A7-8CC1-AFA4C0C4B3DB}" presName="linNode" presStyleCnt="0"/>
      <dgm:spPr/>
      <dgm:t>
        <a:bodyPr/>
        <a:lstStyle/>
        <a:p>
          <a:endParaRPr lang="en-US"/>
        </a:p>
      </dgm:t>
    </dgm:pt>
    <dgm:pt modelId="{E664F982-C6C5-439D-A29F-BE7451BE962C}" type="pres">
      <dgm:prSet presAssocID="{5482163F-CA51-45A7-8CC1-AFA4C0C4B3DB}" presName="parentText" presStyleLbl="node1" presStyleIdx="1" presStyleCnt="2" custScaleX="278049" custScaleY="1054711" custLinFactNeighborX="24777" custLinFactNeighborY="629">
        <dgm:presLayoutVars>
          <dgm:chMax val="1"/>
          <dgm:bulletEnabled val="1"/>
        </dgm:presLayoutVars>
      </dgm:prSet>
      <dgm:spPr/>
      <dgm:t>
        <a:bodyPr/>
        <a:lstStyle/>
        <a:p>
          <a:endParaRPr lang="en-US"/>
        </a:p>
      </dgm:t>
    </dgm:pt>
  </dgm:ptLst>
  <dgm:cxnLst>
    <dgm:cxn modelId="{C72AF713-AFC9-4189-AA32-478138C3E91A}" srcId="{228D26E4-5C14-4F24-83FC-CDEDC8FE7505}" destId="{5482163F-CA51-45A7-8CC1-AFA4C0C4B3DB}" srcOrd="1" destOrd="0" parTransId="{51628B5A-A026-46BD-B100-7C062FB10F3D}" sibTransId="{D986953E-C4EE-47F1-B262-391CAB4823ED}"/>
    <dgm:cxn modelId="{B29280AD-FE80-409D-B963-61039F6E988E}" srcId="{228D26E4-5C14-4F24-83FC-CDEDC8FE7505}" destId="{ABBF6A72-708A-4857-8E4D-C912614B36FC}" srcOrd="0" destOrd="0" parTransId="{1993C57B-980D-49C9-BDCC-060909404BDA}" sibTransId="{EC7893D4-79D3-4B5C-AE27-0BD7AF764065}"/>
    <dgm:cxn modelId="{EF494843-1C8D-4931-A2B9-28E552C5BB27}" type="presOf" srcId="{5482163F-CA51-45A7-8CC1-AFA4C0C4B3DB}" destId="{E664F982-C6C5-439D-A29F-BE7451BE962C}" srcOrd="0" destOrd="0" presId="urn:microsoft.com/office/officeart/2005/8/layout/vList5"/>
    <dgm:cxn modelId="{DD958BC8-D1D3-48C8-8548-FE42ECB1F11D}" type="presOf" srcId="{ABBF6A72-708A-4857-8E4D-C912614B36FC}" destId="{DF1F5F1B-D041-4BF4-96BD-B34D5CD00565}" srcOrd="0" destOrd="0" presId="urn:microsoft.com/office/officeart/2005/8/layout/vList5"/>
    <dgm:cxn modelId="{808F5A6F-A8FD-4FAD-ABBC-75A44B2D8E45}" type="presOf" srcId="{228D26E4-5C14-4F24-83FC-CDEDC8FE7505}" destId="{A2215ACE-3573-44AD-B89F-5751F4410A22}" srcOrd="0" destOrd="0" presId="urn:microsoft.com/office/officeart/2005/8/layout/vList5"/>
    <dgm:cxn modelId="{86D19B34-802A-4436-81A9-B184FDF6CBBA}" type="presParOf" srcId="{A2215ACE-3573-44AD-B89F-5751F4410A22}" destId="{A8A9659E-DE6D-493A-B626-ED8546FACF8E}" srcOrd="0" destOrd="0" presId="urn:microsoft.com/office/officeart/2005/8/layout/vList5"/>
    <dgm:cxn modelId="{B5BA221E-B20F-499E-9BDA-8E9D92D87A5C}" type="presParOf" srcId="{A8A9659E-DE6D-493A-B626-ED8546FACF8E}" destId="{DF1F5F1B-D041-4BF4-96BD-B34D5CD00565}" srcOrd="0" destOrd="0" presId="urn:microsoft.com/office/officeart/2005/8/layout/vList5"/>
    <dgm:cxn modelId="{784E9868-318B-482D-9BF7-38F08EBB1C9B}" type="presParOf" srcId="{A2215ACE-3573-44AD-B89F-5751F4410A22}" destId="{0C7DBE58-7712-4F8E-9BEB-EE09852E5087}" srcOrd="1" destOrd="0" presId="urn:microsoft.com/office/officeart/2005/8/layout/vList5"/>
    <dgm:cxn modelId="{C01EC7F9-375D-4DB8-AFD8-4B92E8C96BC6}" type="presParOf" srcId="{A2215ACE-3573-44AD-B89F-5751F4410A22}" destId="{8D70FEFD-3B3F-428E-A263-2E8C599C003A}" srcOrd="2" destOrd="0" presId="urn:microsoft.com/office/officeart/2005/8/layout/vList5"/>
    <dgm:cxn modelId="{AA3BEAAE-45BA-4D8A-84E6-FACA452009DE}" type="presParOf" srcId="{8D70FEFD-3B3F-428E-A263-2E8C599C003A}" destId="{E664F982-C6C5-439D-A29F-BE7451BE962C}"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8D26E4-5C14-4F24-83FC-CDEDC8FE7505}" type="doc">
      <dgm:prSet loTypeId="urn:microsoft.com/office/officeart/2005/8/layout/vList5" loCatId="list" qsTypeId="urn:microsoft.com/office/officeart/2005/8/quickstyle/3d5" qsCatId="3D" csTypeId="urn:microsoft.com/office/officeart/2005/8/colors/colorful3" csCatId="colorful" phldr="1"/>
      <dgm:spPr/>
      <dgm:t>
        <a:bodyPr/>
        <a:lstStyle/>
        <a:p>
          <a:endParaRPr lang="en-US"/>
        </a:p>
      </dgm:t>
    </dgm:pt>
    <dgm:pt modelId="{ABBF6A72-708A-4857-8E4D-C912614B36FC}">
      <dgm:prSet phldrT="[Text]" custT="1"/>
      <dgm:spPr/>
      <dgm:t>
        <a:bodyPr/>
        <a:lstStyle/>
        <a:p>
          <a:r>
            <a:rPr lang="es-US" sz="4000" b="0" dirty="0" smtClean="0">
              <a:solidFill>
                <a:schemeClr val="bg1"/>
              </a:solidFill>
              <a:effectLst>
                <a:outerShdw blurRad="38100" dist="38100" dir="2700000" algn="tl">
                  <a:srgbClr val="000000">
                    <a:alpha val="43137"/>
                  </a:srgbClr>
                </a:outerShdw>
              </a:effectLst>
              <a:latin typeface="Berlin Sans FB Demi" pitchFamily="34" charset="0"/>
              <a:cs typeface="Arial" pitchFamily="34" charset="0"/>
            </a:rPr>
            <a:t>Mitos acerca de los adolescentes y la religión </a:t>
          </a:r>
          <a:endParaRPr lang="en-US" sz="4000" b="0" dirty="0">
            <a:solidFill>
              <a:schemeClr val="bg1"/>
            </a:solidFill>
            <a:effectLst>
              <a:outerShdw blurRad="38100" dist="38100" dir="2700000" algn="tl">
                <a:srgbClr val="000000">
                  <a:alpha val="43137"/>
                </a:srgbClr>
              </a:outerShdw>
            </a:effectLst>
            <a:latin typeface="Berlin Sans FB Demi" pitchFamily="34" charset="0"/>
            <a:cs typeface="Arial" pitchFamily="34" charset="0"/>
          </a:endParaRPr>
        </a:p>
      </dgm:t>
    </dgm:pt>
    <dgm:pt modelId="{1993C57B-980D-49C9-BDCC-060909404BDA}" type="parTrans" cxnId="{B29280AD-FE80-409D-B963-61039F6E988E}">
      <dgm:prSet/>
      <dgm:spPr/>
      <dgm:t>
        <a:bodyPr/>
        <a:lstStyle/>
        <a:p>
          <a:endParaRPr lang="en-US"/>
        </a:p>
      </dgm:t>
    </dgm:pt>
    <dgm:pt modelId="{EC7893D4-79D3-4B5C-AE27-0BD7AF764065}" type="sibTrans" cxnId="{B29280AD-FE80-409D-B963-61039F6E988E}">
      <dgm:prSet/>
      <dgm:spPr/>
      <dgm:t>
        <a:bodyPr/>
        <a:lstStyle/>
        <a:p>
          <a:endParaRPr lang="en-US"/>
        </a:p>
      </dgm:t>
    </dgm:pt>
    <dgm:pt modelId="{5482163F-CA51-45A7-8CC1-AFA4C0C4B3DB}">
      <dgm:prSet phldrT="[Text]" custT="1"/>
      <dgm:spPr/>
      <dgm:t>
        <a:bodyPr/>
        <a:lstStyle/>
        <a:p>
          <a:endParaRPr lang="en-US" sz="2800" b="1" dirty="0" smtClean="0">
            <a:effectLst>
              <a:outerShdw blurRad="38100" dist="38100" dir="2700000" algn="tl">
                <a:srgbClr val="000000">
                  <a:alpha val="43137"/>
                </a:srgbClr>
              </a:outerShdw>
            </a:effectLst>
          </a:endParaRPr>
        </a:p>
        <a:p>
          <a:endParaRPr lang="en-US" sz="2800" b="1" dirty="0" smtClean="0">
            <a:effectLst>
              <a:outerShdw blurRad="38100" dist="38100" dir="2700000" algn="tl">
                <a:srgbClr val="000000">
                  <a:alpha val="43137"/>
                </a:srgbClr>
              </a:outerShdw>
            </a:effectLst>
          </a:endParaRPr>
        </a:p>
        <a:p>
          <a:r>
            <a:rPr lang="es-US" sz="3200" b="1" dirty="0" smtClean="0">
              <a:solidFill>
                <a:schemeClr val="bg1"/>
              </a:solidFill>
              <a:effectLst>
                <a:outerShdw blurRad="38100" dist="38100" dir="2700000" algn="tl">
                  <a:srgbClr val="000000">
                    <a:alpha val="43137"/>
                  </a:srgbClr>
                </a:outerShdw>
              </a:effectLst>
            </a:rPr>
            <a:t>Es verdad que esta etapa en la vida del adolescente produce transformación radicales no solo en la manera de enfrentar la relación con Dios, sino en todos los aspectos de su vida. </a:t>
          </a:r>
        </a:p>
        <a:p>
          <a:r>
            <a:rPr lang="es-US" sz="3200" b="1" dirty="0" smtClean="0">
              <a:solidFill>
                <a:schemeClr val="bg1"/>
              </a:solidFill>
              <a:effectLst>
                <a:outerShdw blurRad="38100" dist="38100" dir="2700000" algn="tl">
                  <a:srgbClr val="000000">
                    <a:alpha val="43137"/>
                  </a:srgbClr>
                </a:outerShdw>
              </a:effectLst>
            </a:rPr>
            <a:t>El individuo ya no es un niño, así que por sí mismo, el puede descubrir maneras y formas de vivir y de la religión que le fue enseñada .</a:t>
          </a:r>
          <a:endParaRPr lang="en-US" sz="3200" b="1" dirty="0" smtClean="0">
            <a:solidFill>
              <a:schemeClr val="bg1"/>
            </a:solidFill>
            <a:effectLst>
              <a:outerShdw blurRad="38100" dist="38100" dir="2700000" algn="tl">
                <a:srgbClr val="000000">
                  <a:alpha val="43137"/>
                </a:srgbClr>
              </a:outerShdw>
            </a:effectLst>
          </a:endParaRPr>
        </a:p>
        <a:p>
          <a:endParaRPr lang="en-US" sz="2800" b="1" dirty="0">
            <a:effectLst>
              <a:outerShdw blurRad="38100" dist="38100" dir="2700000" algn="tl">
                <a:srgbClr val="000000">
                  <a:alpha val="43137"/>
                </a:srgbClr>
              </a:outerShdw>
            </a:effectLst>
          </a:endParaRPr>
        </a:p>
      </dgm:t>
    </dgm:pt>
    <dgm:pt modelId="{D986953E-C4EE-47F1-B262-391CAB4823ED}" type="sibTrans" cxnId="{C72AF713-AFC9-4189-AA32-478138C3E91A}">
      <dgm:prSet/>
      <dgm:spPr/>
      <dgm:t>
        <a:bodyPr/>
        <a:lstStyle/>
        <a:p>
          <a:endParaRPr lang="en-US"/>
        </a:p>
      </dgm:t>
    </dgm:pt>
    <dgm:pt modelId="{51628B5A-A026-46BD-B100-7C062FB10F3D}" type="parTrans" cxnId="{C72AF713-AFC9-4189-AA32-478138C3E91A}">
      <dgm:prSet/>
      <dgm:spPr/>
      <dgm:t>
        <a:bodyPr/>
        <a:lstStyle/>
        <a:p>
          <a:endParaRPr lang="en-US"/>
        </a:p>
      </dgm:t>
    </dgm:pt>
    <dgm:pt modelId="{A2215ACE-3573-44AD-B89F-5751F4410A22}" type="pres">
      <dgm:prSet presAssocID="{228D26E4-5C14-4F24-83FC-CDEDC8FE7505}" presName="Name0" presStyleCnt="0">
        <dgm:presLayoutVars>
          <dgm:dir/>
          <dgm:animLvl val="lvl"/>
          <dgm:resizeHandles val="exact"/>
        </dgm:presLayoutVars>
      </dgm:prSet>
      <dgm:spPr/>
      <dgm:t>
        <a:bodyPr/>
        <a:lstStyle/>
        <a:p>
          <a:endParaRPr lang="en-US"/>
        </a:p>
      </dgm:t>
    </dgm:pt>
    <dgm:pt modelId="{A8A9659E-DE6D-493A-B626-ED8546FACF8E}" type="pres">
      <dgm:prSet presAssocID="{ABBF6A72-708A-4857-8E4D-C912614B36FC}" presName="linNode" presStyleCnt="0"/>
      <dgm:spPr/>
      <dgm:t>
        <a:bodyPr/>
        <a:lstStyle/>
        <a:p>
          <a:endParaRPr lang="en-US"/>
        </a:p>
      </dgm:t>
    </dgm:pt>
    <dgm:pt modelId="{DF1F5F1B-D041-4BF4-96BD-B34D5CD00565}" type="pres">
      <dgm:prSet presAssocID="{ABBF6A72-708A-4857-8E4D-C912614B36FC}" presName="parentText" presStyleLbl="node1" presStyleIdx="0" presStyleCnt="2" custScaleX="277778" custScaleY="147291">
        <dgm:presLayoutVars>
          <dgm:chMax val="1"/>
          <dgm:bulletEnabled val="1"/>
        </dgm:presLayoutVars>
      </dgm:prSet>
      <dgm:spPr/>
      <dgm:t>
        <a:bodyPr/>
        <a:lstStyle/>
        <a:p>
          <a:endParaRPr lang="en-US"/>
        </a:p>
      </dgm:t>
    </dgm:pt>
    <dgm:pt modelId="{0C7DBE58-7712-4F8E-9BEB-EE09852E5087}" type="pres">
      <dgm:prSet presAssocID="{EC7893D4-79D3-4B5C-AE27-0BD7AF764065}" presName="sp" presStyleCnt="0"/>
      <dgm:spPr/>
      <dgm:t>
        <a:bodyPr/>
        <a:lstStyle/>
        <a:p>
          <a:endParaRPr lang="en-US"/>
        </a:p>
      </dgm:t>
    </dgm:pt>
    <dgm:pt modelId="{8D70FEFD-3B3F-428E-A263-2E8C599C003A}" type="pres">
      <dgm:prSet presAssocID="{5482163F-CA51-45A7-8CC1-AFA4C0C4B3DB}" presName="linNode" presStyleCnt="0"/>
      <dgm:spPr/>
      <dgm:t>
        <a:bodyPr/>
        <a:lstStyle/>
        <a:p>
          <a:endParaRPr lang="en-US"/>
        </a:p>
      </dgm:t>
    </dgm:pt>
    <dgm:pt modelId="{E664F982-C6C5-439D-A29F-BE7451BE962C}" type="pres">
      <dgm:prSet presAssocID="{5482163F-CA51-45A7-8CC1-AFA4C0C4B3DB}" presName="parentText" presStyleLbl="node1" presStyleIdx="1" presStyleCnt="2" custScaleX="278049" custScaleY="1054711" custLinFactNeighborX="24777" custLinFactNeighborY="629">
        <dgm:presLayoutVars>
          <dgm:chMax val="1"/>
          <dgm:bulletEnabled val="1"/>
        </dgm:presLayoutVars>
      </dgm:prSet>
      <dgm:spPr/>
      <dgm:t>
        <a:bodyPr/>
        <a:lstStyle/>
        <a:p>
          <a:endParaRPr lang="en-US"/>
        </a:p>
      </dgm:t>
    </dgm:pt>
  </dgm:ptLst>
  <dgm:cxnLst>
    <dgm:cxn modelId="{C72AF713-AFC9-4189-AA32-478138C3E91A}" srcId="{228D26E4-5C14-4F24-83FC-CDEDC8FE7505}" destId="{5482163F-CA51-45A7-8CC1-AFA4C0C4B3DB}" srcOrd="1" destOrd="0" parTransId="{51628B5A-A026-46BD-B100-7C062FB10F3D}" sibTransId="{D986953E-C4EE-47F1-B262-391CAB4823ED}"/>
    <dgm:cxn modelId="{B29280AD-FE80-409D-B963-61039F6E988E}" srcId="{228D26E4-5C14-4F24-83FC-CDEDC8FE7505}" destId="{ABBF6A72-708A-4857-8E4D-C912614B36FC}" srcOrd="0" destOrd="0" parTransId="{1993C57B-980D-49C9-BDCC-060909404BDA}" sibTransId="{EC7893D4-79D3-4B5C-AE27-0BD7AF764065}"/>
    <dgm:cxn modelId="{0D5CF9DF-3631-42F8-B7F3-7BF19A13286A}" type="presOf" srcId="{228D26E4-5C14-4F24-83FC-CDEDC8FE7505}" destId="{A2215ACE-3573-44AD-B89F-5751F4410A22}" srcOrd="0" destOrd="0" presId="urn:microsoft.com/office/officeart/2005/8/layout/vList5"/>
    <dgm:cxn modelId="{8CE1D39D-AF82-4B82-A22D-D1FE67C23E75}" type="presOf" srcId="{5482163F-CA51-45A7-8CC1-AFA4C0C4B3DB}" destId="{E664F982-C6C5-439D-A29F-BE7451BE962C}" srcOrd="0" destOrd="0" presId="urn:microsoft.com/office/officeart/2005/8/layout/vList5"/>
    <dgm:cxn modelId="{2812D97D-202E-4374-B3A6-96004F2CA5E0}" type="presOf" srcId="{ABBF6A72-708A-4857-8E4D-C912614B36FC}" destId="{DF1F5F1B-D041-4BF4-96BD-B34D5CD00565}" srcOrd="0" destOrd="0" presId="urn:microsoft.com/office/officeart/2005/8/layout/vList5"/>
    <dgm:cxn modelId="{7121F9DC-D80D-4C6D-82DF-58C117837D67}" type="presParOf" srcId="{A2215ACE-3573-44AD-B89F-5751F4410A22}" destId="{A8A9659E-DE6D-493A-B626-ED8546FACF8E}" srcOrd="0" destOrd="0" presId="urn:microsoft.com/office/officeart/2005/8/layout/vList5"/>
    <dgm:cxn modelId="{2A2F58EF-C5E3-4EAC-A1A6-4CEBBE0539FE}" type="presParOf" srcId="{A8A9659E-DE6D-493A-B626-ED8546FACF8E}" destId="{DF1F5F1B-D041-4BF4-96BD-B34D5CD00565}" srcOrd="0" destOrd="0" presId="urn:microsoft.com/office/officeart/2005/8/layout/vList5"/>
    <dgm:cxn modelId="{7B075C8B-E848-4353-AFD9-0232AD416193}" type="presParOf" srcId="{A2215ACE-3573-44AD-B89F-5751F4410A22}" destId="{0C7DBE58-7712-4F8E-9BEB-EE09852E5087}" srcOrd="1" destOrd="0" presId="urn:microsoft.com/office/officeart/2005/8/layout/vList5"/>
    <dgm:cxn modelId="{B02A22B5-0A91-4D6D-A21B-DCFA5963D0C8}" type="presParOf" srcId="{A2215ACE-3573-44AD-B89F-5751F4410A22}" destId="{8D70FEFD-3B3F-428E-A263-2E8C599C003A}" srcOrd="2" destOrd="0" presId="urn:microsoft.com/office/officeart/2005/8/layout/vList5"/>
    <dgm:cxn modelId="{F6228B03-674A-4EB9-809F-84AE79021011}" type="presParOf" srcId="{8D70FEFD-3B3F-428E-A263-2E8C599C003A}" destId="{E664F982-C6C5-439D-A29F-BE7451BE962C}"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28D26E4-5C14-4F24-83FC-CDEDC8FE7505}"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en-US"/>
        </a:p>
      </dgm:t>
    </dgm:pt>
    <dgm:pt modelId="{ABBF6A72-708A-4857-8E4D-C912614B36FC}">
      <dgm:prSet phldrT="[Text]" custT="1"/>
      <dgm:spPr/>
      <dgm:t>
        <a:bodyPr/>
        <a:lstStyle/>
        <a:p>
          <a:pPr>
            <a:lnSpc>
              <a:spcPct val="100000"/>
            </a:lnSpc>
            <a:spcAft>
              <a:spcPts val="0"/>
            </a:spcAft>
          </a:pPr>
          <a:r>
            <a:rPr lang="es-US" sz="4000" b="1" dirty="0" smtClean="0">
              <a:effectLst>
                <a:outerShdw blurRad="38100" dist="38100" dir="2700000" algn="tl">
                  <a:srgbClr val="000000">
                    <a:alpha val="43137"/>
                  </a:srgbClr>
                </a:outerShdw>
              </a:effectLst>
              <a:latin typeface="+mn-lt"/>
            </a:rPr>
            <a:t>Consejos</a:t>
          </a:r>
          <a:r>
            <a:rPr lang="es-US" sz="4000" b="1" baseline="0" dirty="0" smtClean="0">
              <a:effectLst>
                <a:outerShdw blurRad="38100" dist="38100" dir="2700000" algn="tl">
                  <a:srgbClr val="000000">
                    <a:alpha val="43137"/>
                  </a:srgbClr>
                </a:outerShdw>
              </a:effectLst>
              <a:latin typeface="+mn-lt"/>
            </a:rPr>
            <a:t> de George </a:t>
          </a:r>
          <a:r>
            <a:rPr lang="es-US" sz="4000" b="1" baseline="0" dirty="0" err="1" smtClean="0">
              <a:effectLst>
                <a:outerShdw blurRad="38100" dist="38100" dir="2700000" algn="tl">
                  <a:srgbClr val="000000">
                    <a:alpha val="43137"/>
                  </a:srgbClr>
                </a:outerShdw>
              </a:effectLst>
              <a:latin typeface="+mn-lt"/>
            </a:rPr>
            <a:t>Barna</a:t>
          </a:r>
          <a:r>
            <a:rPr lang="es-US" sz="4000" b="1" baseline="0" dirty="0" smtClean="0">
              <a:effectLst>
                <a:outerShdw blurRad="38100" dist="38100" dir="2700000" algn="tl">
                  <a:srgbClr val="000000">
                    <a:alpha val="43137"/>
                  </a:srgbClr>
                </a:outerShdw>
              </a:effectLst>
              <a:latin typeface="+mn-lt"/>
            </a:rPr>
            <a:t> para los padres</a:t>
          </a:r>
          <a:endParaRPr lang="en-US" sz="4000" b="1" dirty="0">
            <a:effectLst>
              <a:outerShdw blurRad="38100" dist="38100" dir="2700000" algn="tl">
                <a:srgbClr val="000000">
                  <a:alpha val="43137"/>
                </a:srgbClr>
              </a:outerShdw>
            </a:effectLst>
            <a:latin typeface="+mn-lt"/>
          </a:endParaRPr>
        </a:p>
      </dgm:t>
    </dgm:pt>
    <dgm:pt modelId="{1993C57B-980D-49C9-BDCC-060909404BDA}" type="parTrans" cxnId="{B29280AD-FE80-409D-B963-61039F6E988E}">
      <dgm:prSet/>
      <dgm:spPr/>
      <dgm:t>
        <a:bodyPr/>
        <a:lstStyle/>
        <a:p>
          <a:endParaRPr lang="en-US"/>
        </a:p>
      </dgm:t>
    </dgm:pt>
    <dgm:pt modelId="{EC7893D4-79D3-4B5C-AE27-0BD7AF764065}" type="sibTrans" cxnId="{B29280AD-FE80-409D-B963-61039F6E988E}">
      <dgm:prSet/>
      <dgm:spPr/>
      <dgm:t>
        <a:bodyPr/>
        <a:lstStyle/>
        <a:p>
          <a:endParaRPr lang="en-US"/>
        </a:p>
      </dgm:t>
    </dgm:pt>
    <dgm:pt modelId="{730D2207-5F39-4032-8C09-571CAEEF1D25}">
      <dgm:prSet phldrT="[Text]"/>
      <dgm:spPr/>
      <dgm:t>
        <a:bodyPr/>
        <a:lstStyle/>
        <a:p>
          <a:endParaRPr lang="en-US" dirty="0"/>
        </a:p>
      </dgm:t>
    </dgm:pt>
    <dgm:pt modelId="{1D6A684D-92B7-47F9-8200-289B8A6CC75A}" type="parTrans" cxnId="{5BE4124E-7874-4868-A76B-A17867ED269F}">
      <dgm:prSet/>
      <dgm:spPr/>
      <dgm:t>
        <a:bodyPr/>
        <a:lstStyle/>
        <a:p>
          <a:endParaRPr lang="en-US"/>
        </a:p>
      </dgm:t>
    </dgm:pt>
    <dgm:pt modelId="{51C8B280-D3DB-4FDF-BC63-2FA2C2B7ABC9}" type="sibTrans" cxnId="{5BE4124E-7874-4868-A76B-A17867ED269F}">
      <dgm:prSet/>
      <dgm:spPr/>
      <dgm:t>
        <a:bodyPr/>
        <a:lstStyle/>
        <a:p>
          <a:endParaRPr lang="en-US"/>
        </a:p>
      </dgm:t>
    </dgm:pt>
    <dgm:pt modelId="{6AD87EE9-5D8E-47DE-B916-278EE5CB515B}">
      <dgm:prSet phldrT="[Text]"/>
      <dgm:spPr/>
      <dgm:t>
        <a:bodyPr/>
        <a:lstStyle/>
        <a:p>
          <a:endParaRPr lang="en-US" dirty="0"/>
        </a:p>
      </dgm:t>
    </dgm:pt>
    <dgm:pt modelId="{7A3DD335-EA0B-4DCC-8F70-C0119A883128}" type="parTrans" cxnId="{054C57DC-83BE-4AA7-A02A-DAFD383F4974}">
      <dgm:prSet/>
      <dgm:spPr/>
      <dgm:t>
        <a:bodyPr/>
        <a:lstStyle/>
        <a:p>
          <a:endParaRPr lang="en-US"/>
        </a:p>
      </dgm:t>
    </dgm:pt>
    <dgm:pt modelId="{E9BAEC1D-3206-4811-ACC8-12C2D489F94D}" type="sibTrans" cxnId="{054C57DC-83BE-4AA7-A02A-DAFD383F4974}">
      <dgm:prSet/>
      <dgm:spPr/>
      <dgm:t>
        <a:bodyPr/>
        <a:lstStyle/>
        <a:p>
          <a:endParaRPr lang="en-US"/>
        </a:p>
      </dgm:t>
    </dgm:pt>
    <dgm:pt modelId="{5482163F-CA51-45A7-8CC1-AFA4C0C4B3DB}">
      <dgm:prSet phldrT="[Text]" phldr="1"/>
      <dgm:spPr/>
      <dgm:t>
        <a:bodyPr/>
        <a:lstStyle/>
        <a:p>
          <a:endParaRPr lang="en-US" dirty="0"/>
        </a:p>
      </dgm:t>
    </dgm:pt>
    <dgm:pt modelId="{51628B5A-A026-46BD-B100-7C062FB10F3D}" type="parTrans" cxnId="{C72AF713-AFC9-4189-AA32-478138C3E91A}">
      <dgm:prSet/>
      <dgm:spPr/>
      <dgm:t>
        <a:bodyPr/>
        <a:lstStyle/>
        <a:p>
          <a:endParaRPr lang="en-US"/>
        </a:p>
      </dgm:t>
    </dgm:pt>
    <dgm:pt modelId="{D986953E-C4EE-47F1-B262-391CAB4823ED}" type="sibTrans" cxnId="{C72AF713-AFC9-4189-AA32-478138C3E91A}">
      <dgm:prSet/>
      <dgm:spPr/>
      <dgm:t>
        <a:bodyPr/>
        <a:lstStyle/>
        <a:p>
          <a:endParaRPr lang="en-US"/>
        </a:p>
      </dgm:t>
    </dgm:pt>
    <dgm:pt modelId="{8E575588-8663-4EA6-9E2E-9544F5094455}">
      <dgm:prSet custT="1"/>
      <dgm:spPr/>
      <dgm:t>
        <a:bodyPr/>
        <a:lstStyle/>
        <a:p>
          <a:r>
            <a:rPr lang="es-US" sz="3600" b="1" dirty="0" smtClean="0">
              <a:effectLst>
                <a:outerShdw blurRad="38100" dist="38100" dir="2700000" algn="tl">
                  <a:srgbClr val="000000">
                    <a:alpha val="43137"/>
                  </a:srgbClr>
                </a:outerShdw>
              </a:effectLst>
            </a:rPr>
            <a:t>Búsqueda</a:t>
          </a:r>
          <a:r>
            <a:rPr lang="es-US" sz="3600" b="1" baseline="0" dirty="0" smtClean="0">
              <a:effectLst>
                <a:outerShdw blurRad="38100" dist="38100" dir="2700000" algn="tl">
                  <a:srgbClr val="000000">
                    <a:alpha val="43137"/>
                  </a:srgbClr>
                </a:outerShdw>
              </a:effectLst>
            </a:rPr>
            <a:t> de significado</a:t>
          </a:r>
          <a:endParaRPr lang="en-US" sz="3600" b="1" dirty="0">
            <a:effectLst>
              <a:outerShdw blurRad="38100" dist="38100" dir="2700000" algn="tl">
                <a:srgbClr val="000000">
                  <a:alpha val="43137"/>
                </a:srgbClr>
              </a:outerShdw>
            </a:effectLst>
          </a:endParaRPr>
        </a:p>
      </dgm:t>
    </dgm:pt>
    <dgm:pt modelId="{F2775912-00D3-4152-883B-CF33AE1A53D4}" type="parTrans" cxnId="{F46EDBF3-B99F-4866-9E39-F2F7CEADC5BC}">
      <dgm:prSet/>
      <dgm:spPr/>
      <dgm:t>
        <a:bodyPr/>
        <a:lstStyle/>
        <a:p>
          <a:endParaRPr lang="en-US"/>
        </a:p>
      </dgm:t>
    </dgm:pt>
    <dgm:pt modelId="{49040298-B6B2-4311-8420-E96A808B0764}" type="sibTrans" cxnId="{F46EDBF3-B99F-4866-9E39-F2F7CEADC5BC}">
      <dgm:prSet/>
      <dgm:spPr/>
      <dgm:t>
        <a:bodyPr/>
        <a:lstStyle/>
        <a:p>
          <a:endParaRPr lang="en-US"/>
        </a:p>
      </dgm:t>
    </dgm:pt>
    <dgm:pt modelId="{773BEB79-2DE8-4D5E-B47C-CD585486B198}">
      <dgm:prSet custT="1"/>
      <dgm:spPr/>
      <dgm:t>
        <a:bodyPr/>
        <a:lstStyle/>
        <a:p>
          <a:r>
            <a:rPr lang="es-US" sz="3600" b="1" dirty="0" smtClean="0">
              <a:effectLst>
                <a:outerShdw blurRad="38100" dist="38100" dir="2700000" algn="tl">
                  <a:srgbClr val="000000">
                    <a:alpha val="43137"/>
                  </a:srgbClr>
                </a:outerShdw>
              </a:effectLst>
            </a:rPr>
            <a:t>Definan</a:t>
          </a:r>
          <a:r>
            <a:rPr lang="es-US" sz="3600" b="1" baseline="0" dirty="0" smtClean="0">
              <a:effectLst>
                <a:outerShdw blurRad="38100" dist="38100" dir="2700000" algn="tl">
                  <a:srgbClr val="000000">
                    <a:alpha val="43137"/>
                  </a:srgbClr>
                </a:outerShdw>
              </a:effectLst>
            </a:rPr>
            <a:t> los valores apropiados </a:t>
          </a:r>
          <a:endParaRPr lang="en-US" sz="3600" b="1" dirty="0">
            <a:effectLst>
              <a:outerShdw blurRad="38100" dist="38100" dir="2700000" algn="tl">
                <a:srgbClr val="000000">
                  <a:alpha val="43137"/>
                </a:srgbClr>
              </a:outerShdw>
            </a:effectLst>
          </a:endParaRPr>
        </a:p>
      </dgm:t>
    </dgm:pt>
    <dgm:pt modelId="{14BBB266-5D34-4F0F-B3A4-508E9BB6B965}" type="parTrans" cxnId="{C30EDC3E-24C0-44C2-B349-FC00DD8A47B5}">
      <dgm:prSet/>
      <dgm:spPr/>
      <dgm:t>
        <a:bodyPr/>
        <a:lstStyle/>
        <a:p>
          <a:endParaRPr lang="en-US"/>
        </a:p>
      </dgm:t>
    </dgm:pt>
    <dgm:pt modelId="{03A7B3F9-18BD-4F3C-88E5-30F093F64BD2}" type="sibTrans" cxnId="{C30EDC3E-24C0-44C2-B349-FC00DD8A47B5}">
      <dgm:prSet/>
      <dgm:spPr/>
      <dgm:t>
        <a:bodyPr/>
        <a:lstStyle/>
        <a:p>
          <a:endParaRPr lang="en-US"/>
        </a:p>
      </dgm:t>
    </dgm:pt>
    <dgm:pt modelId="{7247B9C0-2683-490C-92A9-59E1EA85B792}">
      <dgm:prSet phldrT="[Text]"/>
      <dgm:spPr/>
      <dgm:t>
        <a:bodyPr/>
        <a:lstStyle/>
        <a:p>
          <a:endParaRPr lang="en-US" dirty="0"/>
        </a:p>
      </dgm:t>
    </dgm:pt>
    <dgm:pt modelId="{4B79B7D8-5288-47FF-AF68-94C56BA99BC4}" type="parTrans" cxnId="{14C213F6-05CE-467F-A602-3A47B0ADA263}">
      <dgm:prSet/>
      <dgm:spPr/>
      <dgm:t>
        <a:bodyPr/>
        <a:lstStyle/>
        <a:p>
          <a:endParaRPr lang="en-US"/>
        </a:p>
      </dgm:t>
    </dgm:pt>
    <dgm:pt modelId="{B08E6C4E-20F8-48FB-B2DA-070F16C57B32}" type="sibTrans" cxnId="{14C213F6-05CE-467F-A602-3A47B0ADA263}">
      <dgm:prSet/>
      <dgm:spPr/>
      <dgm:t>
        <a:bodyPr/>
        <a:lstStyle/>
        <a:p>
          <a:endParaRPr lang="en-US"/>
        </a:p>
      </dgm:t>
    </dgm:pt>
    <dgm:pt modelId="{31A5935D-B84C-46A1-9145-4D68F267778C}">
      <dgm:prSet custT="1"/>
      <dgm:spPr/>
      <dgm:t>
        <a:bodyPr/>
        <a:lstStyle/>
        <a:p>
          <a:r>
            <a:rPr lang="es-US" sz="3600" b="1" dirty="0" smtClean="0">
              <a:effectLst>
                <a:outerShdw blurRad="38100" dist="38100" dir="2700000" algn="tl">
                  <a:srgbClr val="000000">
                    <a:alpha val="43137"/>
                  </a:srgbClr>
                </a:outerShdw>
              </a:effectLst>
            </a:rPr>
            <a:t>El</a:t>
          </a:r>
          <a:r>
            <a:rPr lang="es-US" sz="3600" b="1" baseline="0" dirty="0" smtClean="0">
              <a:effectLst>
                <a:outerShdw blurRad="38100" dist="38100" dir="2700000" algn="tl">
                  <a:srgbClr val="000000">
                    <a:alpha val="43137"/>
                  </a:srgbClr>
                </a:outerShdw>
              </a:effectLst>
            </a:rPr>
            <a:t> vínculo familiar</a:t>
          </a:r>
          <a:endParaRPr lang="en-US" sz="3600" b="1" dirty="0">
            <a:effectLst>
              <a:outerShdw blurRad="38100" dist="38100" dir="2700000" algn="tl">
                <a:srgbClr val="000000">
                  <a:alpha val="43137"/>
                </a:srgbClr>
              </a:outerShdw>
            </a:effectLst>
          </a:endParaRPr>
        </a:p>
      </dgm:t>
    </dgm:pt>
    <dgm:pt modelId="{392F5BCD-2FC6-40F9-9D56-520FBB236AE1}" type="sibTrans" cxnId="{0FFFA9A3-2838-40D9-87E1-2FF1229DFA99}">
      <dgm:prSet/>
      <dgm:spPr/>
      <dgm:t>
        <a:bodyPr/>
        <a:lstStyle/>
        <a:p>
          <a:endParaRPr lang="en-US"/>
        </a:p>
      </dgm:t>
    </dgm:pt>
    <dgm:pt modelId="{D06291C2-3BC8-484E-9615-7C538C19EB49}" type="parTrans" cxnId="{0FFFA9A3-2838-40D9-87E1-2FF1229DFA99}">
      <dgm:prSet/>
      <dgm:spPr/>
      <dgm:t>
        <a:bodyPr/>
        <a:lstStyle/>
        <a:p>
          <a:endParaRPr lang="en-US"/>
        </a:p>
      </dgm:t>
    </dgm:pt>
    <dgm:pt modelId="{A41AA827-1958-42A9-95DC-0003014A1DC9}">
      <dgm:prSet custT="1"/>
      <dgm:spPr/>
      <dgm:t>
        <a:bodyPr/>
        <a:lstStyle/>
        <a:p>
          <a:r>
            <a:rPr lang="en-US" sz="4000" b="0" smtClean="0">
              <a:solidFill>
                <a:schemeClr val="bg1"/>
              </a:solidFill>
              <a:latin typeface="Century Gothic"/>
            </a:rPr>
            <a:t>•</a:t>
          </a:r>
          <a:r>
            <a:rPr lang="en-US" sz="3600" b="1" smtClean="0">
              <a:solidFill>
                <a:schemeClr val="bg1"/>
              </a:solidFill>
              <a:latin typeface="+mn-lt"/>
            </a:rPr>
            <a:t>El </a:t>
          </a:r>
          <a:r>
            <a:rPr lang="en-US" sz="3600" b="1" dirty="0" err="1" smtClean="0">
              <a:solidFill>
                <a:schemeClr val="bg1"/>
              </a:solidFill>
              <a:latin typeface="+mn-lt"/>
            </a:rPr>
            <a:t>vínculo</a:t>
          </a:r>
          <a:r>
            <a:rPr lang="en-US" sz="3600" b="1" dirty="0" smtClean="0">
              <a:solidFill>
                <a:schemeClr val="bg1"/>
              </a:solidFill>
              <a:latin typeface="+mn-lt"/>
            </a:rPr>
            <a:t> de </a:t>
          </a:r>
          <a:r>
            <a:rPr lang="en-US" sz="3600" b="1" dirty="0" err="1" smtClean="0">
              <a:solidFill>
                <a:schemeClr val="bg1"/>
              </a:solidFill>
              <a:latin typeface="+mn-lt"/>
            </a:rPr>
            <a:t>fe</a:t>
          </a:r>
          <a:r>
            <a:rPr lang="en-US" sz="3600" b="1" dirty="0" smtClean="0">
              <a:solidFill>
                <a:schemeClr val="bg1"/>
              </a:solidFill>
              <a:latin typeface="+mn-lt"/>
            </a:rPr>
            <a:t> </a:t>
          </a:r>
          <a:endParaRPr lang="en-US" sz="3600" b="1" dirty="0">
            <a:solidFill>
              <a:schemeClr val="bg1"/>
            </a:solidFill>
            <a:effectLst>
              <a:outerShdw blurRad="38100" dist="38100" dir="2700000" algn="tl">
                <a:srgbClr val="000000">
                  <a:alpha val="43137"/>
                </a:srgbClr>
              </a:outerShdw>
            </a:effectLst>
            <a:latin typeface="+mn-lt"/>
          </a:endParaRPr>
        </a:p>
      </dgm:t>
    </dgm:pt>
    <dgm:pt modelId="{CE4A229D-A424-4321-9466-E7918FC873A9}" type="sibTrans" cxnId="{09E631DD-D89C-4506-9923-00CBAC030E4D}">
      <dgm:prSet/>
      <dgm:spPr/>
      <dgm:t>
        <a:bodyPr/>
        <a:lstStyle/>
        <a:p>
          <a:endParaRPr lang="en-US"/>
        </a:p>
      </dgm:t>
    </dgm:pt>
    <dgm:pt modelId="{72BD5C24-72CD-4455-BBE1-52BF55E8C3E9}" type="parTrans" cxnId="{09E631DD-D89C-4506-9923-00CBAC030E4D}">
      <dgm:prSet/>
      <dgm:spPr/>
      <dgm:t>
        <a:bodyPr/>
        <a:lstStyle/>
        <a:p>
          <a:endParaRPr lang="en-US"/>
        </a:p>
      </dgm:t>
    </dgm:pt>
    <dgm:pt modelId="{A2215ACE-3573-44AD-B89F-5751F4410A22}" type="pres">
      <dgm:prSet presAssocID="{228D26E4-5C14-4F24-83FC-CDEDC8FE7505}" presName="Name0" presStyleCnt="0">
        <dgm:presLayoutVars>
          <dgm:dir/>
          <dgm:animLvl val="lvl"/>
          <dgm:resizeHandles val="exact"/>
        </dgm:presLayoutVars>
      </dgm:prSet>
      <dgm:spPr/>
      <dgm:t>
        <a:bodyPr/>
        <a:lstStyle/>
        <a:p>
          <a:endParaRPr lang="en-US"/>
        </a:p>
      </dgm:t>
    </dgm:pt>
    <dgm:pt modelId="{A8A9659E-DE6D-493A-B626-ED8546FACF8E}" type="pres">
      <dgm:prSet presAssocID="{ABBF6A72-708A-4857-8E4D-C912614B36FC}" presName="linNode" presStyleCnt="0"/>
      <dgm:spPr/>
      <dgm:t>
        <a:bodyPr/>
        <a:lstStyle/>
        <a:p>
          <a:endParaRPr lang="en-US"/>
        </a:p>
      </dgm:t>
    </dgm:pt>
    <dgm:pt modelId="{DF1F5F1B-D041-4BF4-96BD-B34D5CD00565}" type="pres">
      <dgm:prSet presAssocID="{ABBF6A72-708A-4857-8E4D-C912614B36FC}" presName="parentText" presStyleLbl="node1" presStyleIdx="0" presStyleCnt="6" custScaleX="277778" custScaleY="94044" custLinFactNeighborX="2791" custLinFactNeighborY="12591">
        <dgm:presLayoutVars>
          <dgm:chMax val="1"/>
          <dgm:bulletEnabled val="1"/>
        </dgm:presLayoutVars>
      </dgm:prSet>
      <dgm:spPr/>
      <dgm:t>
        <a:bodyPr/>
        <a:lstStyle/>
        <a:p>
          <a:endParaRPr lang="en-US"/>
        </a:p>
      </dgm:t>
    </dgm:pt>
    <dgm:pt modelId="{0C7DBE58-7712-4F8E-9BEB-EE09852E5087}" type="pres">
      <dgm:prSet presAssocID="{EC7893D4-79D3-4B5C-AE27-0BD7AF764065}" presName="sp" presStyleCnt="0"/>
      <dgm:spPr/>
      <dgm:t>
        <a:bodyPr/>
        <a:lstStyle/>
        <a:p>
          <a:endParaRPr lang="en-US"/>
        </a:p>
      </dgm:t>
    </dgm:pt>
    <dgm:pt modelId="{E03FE09C-FCC8-424C-94A8-C8BC0F922731}" type="pres">
      <dgm:prSet presAssocID="{730D2207-5F39-4032-8C09-571CAEEF1D25}" presName="linNode" presStyleCnt="0"/>
      <dgm:spPr/>
      <dgm:t>
        <a:bodyPr/>
        <a:lstStyle/>
        <a:p>
          <a:endParaRPr lang="en-US"/>
        </a:p>
      </dgm:t>
    </dgm:pt>
    <dgm:pt modelId="{97BDEC6B-B2DC-4B1D-B437-A18026B53FD4}" type="pres">
      <dgm:prSet presAssocID="{730D2207-5F39-4032-8C09-571CAEEF1D25}" presName="parentText" presStyleLbl="node1" presStyleIdx="1" presStyleCnt="6" custFlipHor="1" custScaleX="10831" custScaleY="82641" custLinFactNeighborX="-76" custLinFactNeighborY="34972">
        <dgm:presLayoutVars>
          <dgm:chMax val="1"/>
          <dgm:bulletEnabled val="1"/>
        </dgm:presLayoutVars>
      </dgm:prSet>
      <dgm:spPr/>
      <dgm:t>
        <a:bodyPr/>
        <a:lstStyle/>
        <a:p>
          <a:endParaRPr lang="en-US"/>
        </a:p>
      </dgm:t>
    </dgm:pt>
    <dgm:pt modelId="{0FD8BFF4-ACD6-46FC-BA4C-AF7EC72D56FC}" type="pres">
      <dgm:prSet presAssocID="{730D2207-5F39-4032-8C09-571CAEEF1D25}" presName="descendantText" presStyleLbl="alignAccFollowNode1" presStyleIdx="0" presStyleCnt="3" custScaleX="125286" custLinFactNeighborX="-2195" custLinFactNeighborY="42065">
        <dgm:presLayoutVars>
          <dgm:bulletEnabled val="1"/>
        </dgm:presLayoutVars>
      </dgm:prSet>
      <dgm:spPr/>
      <dgm:t>
        <a:bodyPr/>
        <a:lstStyle/>
        <a:p>
          <a:endParaRPr lang="en-US"/>
        </a:p>
      </dgm:t>
    </dgm:pt>
    <dgm:pt modelId="{EACB54B1-A921-49D2-BBDE-38101D04D7D5}" type="pres">
      <dgm:prSet presAssocID="{51C8B280-D3DB-4FDF-BC63-2FA2C2B7ABC9}" presName="sp" presStyleCnt="0"/>
      <dgm:spPr/>
      <dgm:t>
        <a:bodyPr/>
        <a:lstStyle/>
        <a:p>
          <a:endParaRPr lang="en-US"/>
        </a:p>
      </dgm:t>
    </dgm:pt>
    <dgm:pt modelId="{DDAFA2C4-43CD-4E6E-99FB-309277237F8E}" type="pres">
      <dgm:prSet presAssocID="{6AD87EE9-5D8E-47DE-B916-278EE5CB515B}" presName="linNode" presStyleCnt="0"/>
      <dgm:spPr/>
      <dgm:t>
        <a:bodyPr/>
        <a:lstStyle/>
        <a:p>
          <a:endParaRPr lang="en-US"/>
        </a:p>
      </dgm:t>
    </dgm:pt>
    <dgm:pt modelId="{5D4C2764-5D15-46DA-ADE2-75789C5DDD25}" type="pres">
      <dgm:prSet presAssocID="{6AD87EE9-5D8E-47DE-B916-278EE5CB515B}" presName="parentText" presStyleLbl="node1" presStyleIdx="2" presStyleCnt="6" custFlipHor="0" custScaleX="10750" custScaleY="94260" custLinFactNeighborX="-76" custLinFactNeighborY="36803">
        <dgm:presLayoutVars>
          <dgm:chMax val="1"/>
          <dgm:bulletEnabled val="1"/>
        </dgm:presLayoutVars>
      </dgm:prSet>
      <dgm:spPr/>
      <dgm:t>
        <a:bodyPr/>
        <a:lstStyle/>
        <a:p>
          <a:endParaRPr lang="en-US"/>
        </a:p>
      </dgm:t>
    </dgm:pt>
    <dgm:pt modelId="{BB0DC377-1308-48C2-9A3D-ED3F4F71A2D6}" type="pres">
      <dgm:prSet presAssocID="{6AD87EE9-5D8E-47DE-B916-278EE5CB515B}" presName="descendantText" presStyleLbl="alignAccFollowNode1" presStyleIdx="1" presStyleCnt="3" custScaleX="121188" custScaleY="115648" custLinFactNeighborX="810" custLinFactNeighborY="44915">
        <dgm:presLayoutVars>
          <dgm:bulletEnabled val="1"/>
        </dgm:presLayoutVars>
      </dgm:prSet>
      <dgm:spPr/>
      <dgm:t>
        <a:bodyPr/>
        <a:lstStyle/>
        <a:p>
          <a:endParaRPr lang="en-US"/>
        </a:p>
      </dgm:t>
    </dgm:pt>
    <dgm:pt modelId="{B71999CD-2E42-44A2-BD0B-0E18A505B0AC}" type="pres">
      <dgm:prSet presAssocID="{E9BAEC1D-3206-4811-ACC8-12C2D489F94D}" presName="sp" presStyleCnt="0"/>
      <dgm:spPr/>
      <dgm:t>
        <a:bodyPr/>
        <a:lstStyle/>
        <a:p>
          <a:endParaRPr lang="en-US"/>
        </a:p>
      </dgm:t>
    </dgm:pt>
    <dgm:pt modelId="{8D70FEFD-3B3F-428E-A263-2E8C599C003A}" type="pres">
      <dgm:prSet presAssocID="{5482163F-CA51-45A7-8CC1-AFA4C0C4B3DB}" presName="linNode" presStyleCnt="0"/>
      <dgm:spPr/>
      <dgm:t>
        <a:bodyPr/>
        <a:lstStyle/>
        <a:p>
          <a:endParaRPr lang="en-US"/>
        </a:p>
      </dgm:t>
    </dgm:pt>
    <dgm:pt modelId="{E664F982-C6C5-439D-A29F-BE7451BE962C}" type="pres">
      <dgm:prSet presAssocID="{5482163F-CA51-45A7-8CC1-AFA4C0C4B3DB}" presName="parentText" presStyleLbl="node1" presStyleIdx="3" presStyleCnt="6" custFlipHor="1" custScaleX="10517" custScaleY="80692" custLinFactNeighborX="-76" custLinFactNeighborY="39796">
        <dgm:presLayoutVars>
          <dgm:chMax val="1"/>
          <dgm:bulletEnabled val="1"/>
        </dgm:presLayoutVars>
      </dgm:prSet>
      <dgm:spPr/>
      <dgm:t>
        <a:bodyPr/>
        <a:lstStyle/>
        <a:p>
          <a:endParaRPr lang="en-US"/>
        </a:p>
      </dgm:t>
    </dgm:pt>
    <dgm:pt modelId="{E44503B2-1F87-4F97-95C3-1FC1F3C4B90B}" type="pres">
      <dgm:prSet presAssocID="{5482163F-CA51-45A7-8CC1-AFA4C0C4B3DB}" presName="descendantText" presStyleLbl="alignAccFollowNode1" presStyleIdx="2" presStyleCnt="3" custScaleX="124251" custLinFactNeighborX="-1881" custLinFactNeighborY="49312">
        <dgm:presLayoutVars>
          <dgm:bulletEnabled val="1"/>
        </dgm:presLayoutVars>
      </dgm:prSet>
      <dgm:spPr/>
      <dgm:t>
        <a:bodyPr/>
        <a:lstStyle/>
        <a:p>
          <a:endParaRPr lang="en-US"/>
        </a:p>
      </dgm:t>
    </dgm:pt>
    <dgm:pt modelId="{4E688EFE-0BB7-4081-A89F-A8822AC4048C}" type="pres">
      <dgm:prSet presAssocID="{D986953E-C4EE-47F1-B262-391CAB4823ED}" presName="sp" presStyleCnt="0"/>
      <dgm:spPr/>
      <dgm:t>
        <a:bodyPr/>
        <a:lstStyle/>
        <a:p>
          <a:endParaRPr lang="en-US"/>
        </a:p>
      </dgm:t>
    </dgm:pt>
    <dgm:pt modelId="{60FAB46C-1090-4402-BC99-553B47C9EAA6}" type="pres">
      <dgm:prSet presAssocID="{A41AA827-1958-42A9-95DC-0003014A1DC9}" presName="linNode" presStyleCnt="0"/>
      <dgm:spPr/>
      <dgm:t>
        <a:bodyPr/>
        <a:lstStyle/>
        <a:p>
          <a:endParaRPr lang="en-US"/>
        </a:p>
      </dgm:t>
    </dgm:pt>
    <dgm:pt modelId="{75CDE88B-7485-49E5-9575-00DAC2D67CEC}" type="pres">
      <dgm:prSet presAssocID="{A41AA827-1958-42A9-95DC-0003014A1DC9}" presName="parentText" presStyleLbl="node1" presStyleIdx="4" presStyleCnt="6" custScaleX="219570" custScaleY="77902" custLinFactNeighborX="2788" custLinFactNeighborY="43575">
        <dgm:presLayoutVars>
          <dgm:chMax val="1"/>
          <dgm:bulletEnabled val="1"/>
        </dgm:presLayoutVars>
      </dgm:prSet>
      <dgm:spPr/>
      <dgm:t>
        <a:bodyPr/>
        <a:lstStyle/>
        <a:p>
          <a:endParaRPr lang="en-US"/>
        </a:p>
      </dgm:t>
    </dgm:pt>
    <dgm:pt modelId="{6FF895B8-1F24-4B8E-9EA8-1E304D8FAE2E}" type="pres">
      <dgm:prSet presAssocID="{CE4A229D-A424-4321-9466-E7918FC873A9}" presName="sp" presStyleCnt="0"/>
      <dgm:spPr/>
      <dgm:t>
        <a:bodyPr/>
        <a:lstStyle/>
        <a:p>
          <a:endParaRPr lang="en-US"/>
        </a:p>
      </dgm:t>
    </dgm:pt>
    <dgm:pt modelId="{F425FFEF-06FC-4F13-BE07-6570FB752265}" type="pres">
      <dgm:prSet presAssocID="{7247B9C0-2683-490C-92A9-59E1EA85B792}" presName="linNode" presStyleCnt="0"/>
      <dgm:spPr/>
      <dgm:t>
        <a:bodyPr/>
        <a:lstStyle/>
        <a:p>
          <a:endParaRPr lang="en-US"/>
        </a:p>
      </dgm:t>
    </dgm:pt>
    <dgm:pt modelId="{9DC53390-B036-4A90-8F0C-C0B3ADA167CF}" type="pres">
      <dgm:prSet presAssocID="{7247B9C0-2683-490C-92A9-59E1EA85B792}" presName="parentText" presStyleLbl="node1" presStyleIdx="5" presStyleCnt="6" custFlipHor="1" custScaleX="10517" custScaleY="80692" custLinFactNeighborX="-136" custLinFactNeighborY="-40543">
        <dgm:presLayoutVars>
          <dgm:chMax val="1"/>
          <dgm:bulletEnabled val="1"/>
        </dgm:presLayoutVars>
      </dgm:prSet>
      <dgm:spPr/>
      <dgm:t>
        <a:bodyPr/>
        <a:lstStyle/>
        <a:p>
          <a:endParaRPr lang="en-US"/>
        </a:p>
      </dgm:t>
    </dgm:pt>
  </dgm:ptLst>
  <dgm:cxnLst>
    <dgm:cxn modelId="{86D00CB7-A58E-41FB-8504-A7E932DF69D3}" type="presOf" srcId="{31A5935D-B84C-46A1-9145-4D68F267778C}" destId="{E44503B2-1F87-4F97-95C3-1FC1F3C4B90B}" srcOrd="0" destOrd="0" presId="urn:microsoft.com/office/officeart/2005/8/layout/vList5"/>
    <dgm:cxn modelId="{0FFFA9A3-2838-40D9-87E1-2FF1229DFA99}" srcId="{5482163F-CA51-45A7-8CC1-AFA4C0C4B3DB}" destId="{31A5935D-B84C-46A1-9145-4D68F267778C}" srcOrd="0" destOrd="0" parTransId="{D06291C2-3BC8-484E-9615-7C538C19EB49}" sibTransId="{392F5BCD-2FC6-40F9-9D56-520FBB236AE1}"/>
    <dgm:cxn modelId="{B29280AD-FE80-409D-B963-61039F6E988E}" srcId="{228D26E4-5C14-4F24-83FC-CDEDC8FE7505}" destId="{ABBF6A72-708A-4857-8E4D-C912614B36FC}" srcOrd="0" destOrd="0" parTransId="{1993C57B-980D-49C9-BDCC-060909404BDA}" sibTransId="{EC7893D4-79D3-4B5C-AE27-0BD7AF764065}"/>
    <dgm:cxn modelId="{4D94A176-A7E2-4728-B296-BF11472DBC91}" type="presOf" srcId="{7247B9C0-2683-490C-92A9-59E1EA85B792}" destId="{9DC53390-B036-4A90-8F0C-C0B3ADA167CF}" srcOrd="0" destOrd="0" presId="urn:microsoft.com/office/officeart/2005/8/layout/vList5"/>
    <dgm:cxn modelId="{98AEBEAB-F6A0-49EC-90FF-DF0F62B592ED}" type="presOf" srcId="{5482163F-CA51-45A7-8CC1-AFA4C0C4B3DB}" destId="{E664F982-C6C5-439D-A29F-BE7451BE962C}" srcOrd="0" destOrd="0" presId="urn:microsoft.com/office/officeart/2005/8/layout/vList5"/>
    <dgm:cxn modelId="{A920BD2F-58BA-4FEC-ADCB-A9CC270A5284}" type="presOf" srcId="{8E575588-8663-4EA6-9E2E-9544F5094455}" destId="{0FD8BFF4-ACD6-46FC-BA4C-AF7EC72D56FC}" srcOrd="0" destOrd="0" presId="urn:microsoft.com/office/officeart/2005/8/layout/vList5"/>
    <dgm:cxn modelId="{C30EDC3E-24C0-44C2-B349-FC00DD8A47B5}" srcId="{6AD87EE9-5D8E-47DE-B916-278EE5CB515B}" destId="{773BEB79-2DE8-4D5E-B47C-CD585486B198}" srcOrd="0" destOrd="0" parTransId="{14BBB266-5D34-4F0F-B3A4-508E9BB6B965}" sibTransId="{03A7B3F9-18BD-4F3C-88E5-30F093F64BD2}"/>
    <dgm:cxn modelId="{A1BBC9BD-50F5-4351-8208-7493EC75E3E7}" type="presOf" srcId="{773BEB79-2DE8-4D5E-B47C-CD585486B198}" destId="{BB0DC377-1308-48C2-9A3D-ED3F4F71A2D6}" srcOrd="0" destOrd="0" presId="urn:microsoft.com/office/officeart/2005/8/layout/vList5"/>
    <dgm:cxn modelId="{14C213F6-05CE-467F-A602-3A47B0ADA263}" srcId="{228D26E4-5C14-4F24-83FC-CDEDC8FE7505}" destId="{7247B9C0-2683-490C-92A9-59E1EA85B792}" srcOrd="5" destOrd="0" parTransId="{4B79B7D8-5288-47FF-AF68-94C56BA99BC4}" sibTransId="{B08E6C4E-20F8-48FB-B2DA-070F16C57B32}"/>
    <dgm:cxn modelId="{C9935459-731F-4F1B-84AC-29161A256C7C}" type="presOf" srcId="{6AD87EE9-5D8E-47DE-B916-278EE5CB515B}" destId="{5D4C2764-5D15-46DA-ADE2-75789C5DDD25}" srcOrd="0" destOrd="0" presId="urn:microsoft.com/office/officeart/2005/8/layout/vList5"/>
    <dgm:cxn modelId="{F5FA5940-2C5E-47DA-8D45-3CC1341B2825}" type="presOf" srcId="{730D2207-5F39-4032-8C09-571CAEEF1D25}" destId="{97BDEC6B-B2DC-4B1D-B437-A18026B53FD4}" srcOrd="0" destOrd="0" presId="urn:microsoft.com/office/officeart/2005/8/layout/vList5"/>
    <dgm:cxn modelId="{EB34ADA0-0503-44C6-9C37-3EA438F34C6B}" type="presOf" srcId="{228D26E4-5C14-4F24-83FC-CDEDC8FE7505}" destId="{A2215ACE-3573-44AD-B89F-5751F4410A22}" srcOrd="0" destOrd="0" presId="urn:microsoft.com/office/officeart/2005/8/layout/vList5"/>
    <dgm:cxn modelId="{B21EF657-F712-483D-B534-434F2F746C5D}" type="presOf" srcId="{A41AA827-1958-42A9-95DC-0003014A1DC9}" destId="{75CDE88B-7485-49E5-9575-00DAC2D67CEC}" srcOrd="0" destOrd="0" presId="urn:microsoft.com/office/officeart/2005/8/layout/vList5"/>
    <dgm:cxn modelId="{C72AF713-AFC9-4189-AA32-478138C3E91A}" srcId="{228D26E4-5C14-4F24-83FC-CDEDC8FE7505}" destId="{5482163F-CA51-45A7-8CC1-AFA4C0C4B3DB}" srcOrd="3" destOrd="0" parTransId="{51628B5A-A026-46BD-B100-7C062FB10F3D}" sibTransId="{D986953E-C4EE-47F1-B262-391CAB4823ED}"/>
    <dgm:cxn modelId="{09E631DD-D89C-4506-9923-00CBAC030E4D}" srcId="{228D26E4-5C14-4F24-83FC-CDEDC8FE7505}" destId="{A41AA827-1958-42A9-95DC-0003014A1DC9}" srcOrd="4" destOrd="0" parTransId="{72BD5C24-72CD-4455-BBE1-52BF55E8C3E9}" sibTransId="{CE4A229D-A424-4321-9466-E7918FC873A9}"/>
    <dgm:cxn modelId="{5C5531E8-920C-4C47-8623-525800DF9E66}" type="presOf" srcId="{ABBF6A72-708A-4857-8E4D-C912614B36FC}" destId="{DF1F5F1B-D041-4BF4-96BD-B34D5CD00565}" srcOrd="0" destOrd="0" presId="urn:microsoft.com/office/officeart/2005/8/layout/vList5"/>
    <dgm:cxn modelId="{F46EDBF3-B99F-4866-9E39-F2F7CEADC5BC}" srcId="{730D2207-5F39-4032-8C09-571CAEEF1D25}" destId="{8E575588-8663-4EA6-9E2E-9544F5094455}" srcOrd="0" destOrd="0" parTransId="{F2775912-00D3-4152-883B-CF33AE1A53D4}" sibTransId="{49040298-B6B2-4311-8420-E96A808B0764}"/>
    <dgm:cxn modelId="{054C57DC-83BE-4AA7-A02A-DAFD383F4974}" srcId="{228D26E4-5C14-4F24-83FC-CDEDC8FE7505}" destId="{6AD87EE9-5D8E-47DE-B916-278EE5CB515B}" srcOrd="2" destOrd="0" parTransId="{7A3DD335-EA0B-4DCC-8F70-C0119A883128}" sibTransId="{E9BAEC1D-3206-4811-ACC8-12C2D489F94D}"/>
    <dgm:cxn modelId="{5BE4124E-7874-4868-A76B-A17867ED269F}" srcId="{228D26E4-5C14-4F24-83FC-CDEDC8FE7505}" destId="{730D2207-5F39-4032-8C09-571CAEEF1D25}" srcOrd="1" destOrd="0" parTransId="{1D6A684D-92B7-47F9-8200-289B8A6CC75A}" sibTransId="{51C8B280-D3DB-4FDF-BC63-2FA2C2B7ABC9}"/>
    <dgm:cxn modelId="{D39E68F6-6708-4FD6-BF0D-468480AC3D40}" type="presParOf" srcId="{A2215ACE-3573-44AD-B89F-5751F4410A22}" destId="{A8A9659E-DE6D-493A-B626-ED8546FACF8E}" srcOrd="0" destOrd="0" presId="urn:microsoft.com/office/officeart/2005/8/layout/vList5"/>
    <dgm:cxn modelId="{93E1F154-DEC4-4E32-A485-F4A564E3F759}" type="presParOf" srcId="{A8A9659E-DE6D-493A-B626-ED8546FACF8E}" destId="{DF1F5F1B-D041-4BF4-96BD-B34D5CD00565}" srcOrd="0" destOrd="0" presId="urn:microsoft.com/office/officeart/2005/8/layout/vList5"/>
    <dgm:cxn modelId="{9AFECA8A-975A-483E-A70D-710BDDAAC623}" type="presParOf" srcId="{A2215ACE-3573-44AD-B89F-5751F4410A22}" destId="{0C7DBE58-7712-4F8E-9BEB-EE09852E5087}" srcOrd="1" destOrd="0" presId="urn:microsoft.com/office/officeart/2005/8/layout/vList5"/>
    <dgm:cxn modelId="{9130F85F-AE6A-4BEA-979B-6456C9772422}" type="presParOf" srcId="{A2215ACE-3573-44AD-B89F-5751F4410A22}" destId="{E03FE09C-FCC8-424C-94A8-C8BC0F922731}" srcOrd="2" destOrd="0" presId="urn:microsoft.com/office/officeart/2005/8/layout/vList5"/>
    <dgm:cxn modelId="{55B0F7A1-7CB5-4348-B249-05E40632232A}" type="presParOf" srcId="{E03FE09C-FCC8-424C-94A8-C8BC0F922731}" destId="{97BDEC6B-B2DC-4B1D-B437-A18026B53FD4}" srcOrd="0" destOrd="0" presId="urn:microsoft.com/office/officeart/2005/8/layout/vList5"/>
    <dgm:cxn modelId="{E1065944-D698-4995-AAFA-51E6EE0EE5DE}" type="presParOf" srcId="{E03FE09C-FCC8-424C-94A8-C8BC0F922731}" destId="{0FD8BFF4-ACD6-46FC-BA4C-AF7EC72D56FC}" srcOrd="1" destOrd="0" presId="urn:microsoft.com/office/officeart/2005/8/layout/vList5"/>
    <dgm:cxn modelId="{056B224D-2AC3-4093-A215-E0FF00E02938}" type="presParOf" srcId="{A2215ACE-3573-44AD-B89F-5751F4410A22}" destId="{EACB54B1-A921-49D2-BBDE-38101D04D7D5}" srcOrd="3" destOrd="0" presId="urn:microsoft.com/office/officeart/2005/8/layout/vList5"/>
    <dgm:cxn modelId="{2F8554D4-54EB-442D-98DB-1B24EA352D0C}" type="presParOf" srcId="{A2215ACE-3573-44AD-B89F-5751F4410A22}" destId="{DDAFA2C4-43CD-4E6E-99FB-309277237F8E}" srcOrd="4" destOrd="0" presId="urn:microsoft.com/office/officeart/2005/8/layout/vList5"/>
    <dgm:cxn modelId="{1EBCDCF6-9428-4F34-91F6-A28C77A048A5}" type="presParOf" srcId="{DDAFA2C4-43CD-4E6E-99FB-309277237F8E}" destId="{5D4C2764-5D15-46DA-ADE2-75789C5DDD25}" srcOrd="0" destOrd="0" presId="urn:microsoft.com/office/officeart/2005/8/layout/vList5"/>
    <dgm:cxn modelId="{0738586F-A28E-477B-94A1-F94C520FF00C}" type="presParOf" srcId="{DDAFA2C4-43CD-4E6E-99FB-309277237F8E}" destId="{BB0DC377-1308-48C2-9A3D-ED3F4F71A2D6}" srcOrd="1" destOrd="0" presId="urn:microsoft.com/office/officeart/2005/8/layout/vList5"/>
    <dgm:cxn modelId="{3300305E-3EE7-49C4-ADAA-B6EEF9804E2E}" type="presParOf" srcId="{A2215ACE-3573-44AD-B89F-5751F4410A22}" destId="{B71999CD-2E42-44A2-BD0B-0E18A505B0AC}" srcOrd="5" destOrd="0" presId="urn:microsoft.com/office/officeart/2005/8/layout/vList5"/>
    <dgm:cxn modelId="{04EFCD32-7F93-4901-9E26-2E75D06DEEBC}" type="presParOf" srcId="{A2215ACE-3573-44AD-B89F-5751F4410A22}" destId="{8D70FEFD-3B3F-428E-A263-2E8C599C003A}" srcOrd="6" destOrd="0" presId="urn:microsoft.com/office/officeart/2005/8/layout/vList5"/>
    <dgm:cxn modelId="{5411AD1A-0DC8-4628-B74D-9105484682A9}" type="presParOf" srcId="{8D70FEFD-3B3F-428E-A263-2E8C599C003A}" destId="{E664F982-C6C5-439D-A29F-BE7451BE962C}" srcOrd="0" destOrd="0" presId="urn:microsoft.com/office/officeart/2005/8/layout/vList5"/>
    <dgm:cxn modelId="{34D319F9-AED0-4A67-8319-F42D0EA85BD2}" type="presParOf" srcId="{8D70FEFD-3B3F-428E-A263-2E8C599C003A}" destId="{E44503B2-1F87-4F97-95C3-1FC1F3C4B90B}" srcOrd="1" destOrd="0" presId="urn:microsoft.com/office/officeart/2005/8/layout/vList5"/>
    <dgm:cxn modelId="{5B6910A4-6432-4F89-A778-5A5081E41820}" type="presParOf" srcId="{A2215ACE-3573-44AD-B89F-5751F4410A22}" destId="{4E688EFE-0BB7-4081-A89F-A8822AC4048C}" srcOrd="7" destOrd="0" presId="urn:microsoft.com/office/officeart/2005/8/layout/vList5"/>
    <dgm:cxn modelId="{AC77771B-3701-4033-83ED-A3BDFC41C42C}" type="presParOf" srcId="{A2215ACE-3573-44AD-B89F-5751F4410A22}" destId="{60FAB46C-1090-4402-BC99-553B47C9EAA6}" srcOrd="8" destOrd="0" presId="urn:microsoft.com/office/officeart/2005/8/layout/vList5"/>
    <dgm:cxn modelId="{B14CD592-79B6-4FCA-9F05-35877428F09B}" type="presParOf" srcId="{60FAB46C-1090-4402-BC99-553B47C9EAA6}" destId="{75CDE88B-7485-49E5-9575-00DAC2D67CEC}" srcOrd="0" destOrd="0" presId="urn:microsoft.com/office/officeart/2005/8/layout/vList5"/>
    <dgm:cxn modelId="{A4EA2496-4F2C-4117-9BE3-637A2E25B7D4}" type="presParOf" srcId="{A2215ACE-3573-44AD-B89F-5751F4410A22}" destId="{6FF895B8-1F24-4B8E-9EA8-1E304D8FAE2E}" srcOrd="9" destOrd="0" presId="urn:microsoft.com/office/officeart/2005/8/layout/vList5"/>
    <dgm:cxn modelId="{E6924BF0-3563-4F08-A3B8-6B3BCE32EBA0}" type="presParOf" srcId="{A2215ACE-3573-44AD-B89F-5751F4410A22}" destId="{F425FFEF-06FC-4F13-BE07-6570FB752265}" srcOrd="10" destOrd="0" presId="urn:microsoft.com/office/officeart/2005/8/layout/vList5"/>
    <dgm:cxn modelId="{6957D801-EF01-4DB0-92D8-70C2985CC872}" type="presParOf" srcId="{F425FFEF-06FC-4F13-BE07-6570FB752265}" destId="{9DC53390-B036-4A90-8F0C-C0B3ADA167CF}"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1F5F1B-D041-4BF4-96BD-B34D5CD00565}">
      <dsp:nvSpPr>
        <dsp:cNvPr id="0" name=""/>
        <dsp:cNvSpPr/>
      </dsp:nvSpPr>
      <dsp:spPr>
        <a:xfrm>
          <a:off x="6" y="11"/>
          <a:ext cx="5105393" cy="2133616"/>
        </a:xfrm>
        <a:prstGeom prst="round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304800" tIns="152400" rIns="304800" bIns="152400" numCol="1" spcCol="1270" anchor="ctr" anchorCtr="0">
          <a:noAutofit/>
        </a:bodyPr>
        <a:lstStyle/>
        <a:p>
          <a:pPr lvl="0" algn="ctr" defTabSz="3556000">
            <a:lnSpc>
              <a:spcPct val="90000"/>
            </a:lnSpc>
            <a:spcBef>
              <a:spcPct val="0"/>
            </a:spcBef>
            <a:spcAft>
              <a:spcPct val="35000"/>
            </a:spcAft>
          </a:pPr>
          <a:r>
            <a:rPr lang="es-US" sz="8000" b="1" kern="1200" dirty="0" smtClean="0">
              <a:solidFill>
                <a:schemeClr val="bg1"/>
              </a:solidFill>
              <a:effectLst>
                <a:outerShdw blurRad="38100" dist="38100" dir="2700000" algn="tl">
                  <a:srgbClr val="000000">
                    <a:alpha val="43137"/>
                  </a:srgbClr>
                </a:outerShdw>
              </a:effectLst>
            </a:rPr>
            <a:t> </a:t>
          </a:r>
          <a:r>
            <a:rPr lang="es-US" sz="4000" b="1" kern="1200" dirty="0" smtClean="0">
              <a:solidFill>
                <a:srgbClr val="E820A5"/>
              </a:solidFill>
              <a:effectLst>
                <a:outerShdw blurRad="38100" dist="38100" dir="2700000" algn="tl">
                  <a:srgbClr val="000000">
                    <a:alpha val="43137"/>
                  </a:srgbClr>
                </a:outerShdw>
              </a:effectLst>
            </a:rPr>
            <a:t>A</a:t>
          </a:r>
          <a:r>
            <a:rPr lang="es-US" sz="4000" b="1" kern="1200" dirty="0" smtClean="0">
              <a:solidFill>
                <a:srgbClr val="E820A5"/>
              </a:solidFill>
              <a:effectLst>
                <a:outerShdw blurRad="38100" dist="38100" dir="2700000" algn="tl">
                  <a:srgbClr val="000000">
                    <a:alpha val="43137"/>
                  </a:srgbClr>
                </a:outerShdw>
              </a:effectLst>
              <a:latin typeface="Comic Sans MS" pitchFamily="66" charset="0"/>
            </a:rPr>
            <a:t>dolescentes </a:t>
          </a:r>
          <a:endParaRPr lang="en-US" sz="4000" b="1" kern="1200" dirty="0">
            <a:solidFill>
              <a:srgbClr val="E820A5"/>
            </a:solidFill>
            <a:effectLst>
              <a:outerShdw blurRad="38100" dist="38100" dir="2700000" algn="tl">
                <a:srgbClr val="000000">
                  <a:alpha val="43137"/>
                </a:srgbClr>
              </a:outerShdw>
            </a:effectLst>
            <a:latin typeface="Comic Sans MS" pitchFamily="66" charset="0"/>
          </a:endParaRPr>
        </a:p>
      </dsp:txBody>
      <dsp:txXfrm>
        <a:off x="6" y="11"/>
        <a:ext cx="5105393" cy="2133616"/>
      </dsp:txXfrm>
    </dsp:sp>
    <dsp:sp modelId="{97BDEC6B-B2DC-4B1D-B437-A18026B53FD4}">
      <dsp:nvSpPr>
        <dsp:cNvPr id="0" name=""/>
        <dsp:cNvSpPr/>
      </dsp:nvSpPr>
      <dsp:spPr>
        <a:xfrm>
          <a:off x="612645" y="2095012"/>
          <a:ext cx="4054706" cy="1462779"/>
        </a:xfrm>
        <a:prstGeom prst="round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s-US" sz="4000" b="1" kern="1200" dirty="0" smtClean="0">
              <a:solidFill>
                <a:srgbClr val="E820A5"/>
              </a:solidFill>
              <a:effectLst>
                <a:outerShdw blurRad="38100" dist="38100" dir="2700000" algn="tl">
                  <a:srgbClr val="000000">
                    <a:alpha val="43137"/>
                  </a:srgbClr>
                </a:outerShdw>
              </a:effectLst>
            </a:rPr>
            <a:t>Y la  </a:t>
          </a:r>
          <a:endParaRPr lang="en-US" sz="4000" b="1" kern="1200" dirty="0">
            <a:solidFill>
              <a:srgbClr val="E820A5"/>
            </a:solidFill>
            <a:effectLst>
              <a:outerShdw blurRad="38100" dist="38100" dir="2700000" algn="tl">
                <a:srgbClr val="000000">
                  <a:alpha val="43137"/>
                </a:srgbClr>
              </a:outerShdw>
            </a:effectLst>
          </a:endParaRPr>
        </a:p>
      </dsp:txBody>
      <dsp:txXfrm>
        <a:off x="612645" y="2095012"/>
        <a:ext cx="4054706" cy="1462779"/>
      </dsp:txXfrm>
    </dsp:sp>
    <dsp:sp modelId="{5D4C2764-5D15-46DA-ADE2-75789C5DDD25}">
      <dsp:nvSpPr>
        <dsp:cNvPr id="0" name=""/>
        <dsp:cNvSpPr/>
      </dsp:nvSpPr>
      <dsp:spPr>
        <a:xfrm>
          <a:off x="50576" y="3445277"/>
          <a:ext cx="5054823" cy="1740163"/>
        </a:xfrm>
        <a:prstGeom prst="roundRect">
          <a:avLst/>
        </a:prstGeom>
        <a:solidFill>
          <a:schemeClr val="accent1">
            <a:hueOff val="0"/>
            <a:satOff val="0"/>
            <a:lumOff val="0"/>
            <a:alphaOff val="0"/>
          </a:schemeClr>
        </a:solidFill>
        <a:ln>
          <a:noFill/>
        </a:ln>
        <a:effectLst>
          <a:glow rad="63500">
            <a:schemeClr val="accent1">
              <a:hueOff val="0"/>
              <a:satOff val="0"/>
              <a:lumOff val="0"/>
              <a:alphaOff val="0"/>
              <a:alpha val="45000"/>
              <a:satMod val="120000"/>
            </a:schemeClr>
          </a:glo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b="1" kern="1200" dirty="0" err="1" smtClean="0">
              <a:solidFill>
                <a:srgbClr val="E820A5"/>
              </a:solidFill>
              <a:effectLst>
                <a:outerShdw blurRad="38100" dist="38100" dir="2700000" algn="tl">
                  <a:srgbClr val="000000">
                    <a:alpha val="43137"/>
                  </a:srgbClr>
                </a:outerShdw>
              </a:effectLst>
            </a:rPr>
            <a:t>Religión</a:t>
          </a:r>
          <a:endParaRPr lang="en-US" sz="4000" b="1" kern="1200" dirty="0">
            <a:solidFill>
              <a:srgbClr val="E820A5"/>
            </a:solidFill>
            <a:effectLst>
              <a:outerShdw blurRad="38100" dist="38100" dir="2700000" algn="tl">
                <a:srgbClr val="000000">
                  <a:alpha val="43137"/>
                </a:srgbClr>
              </a:outerShdw>
            </a:effectLst>
          </a:endParaRPr>
        </a:p>
      </dsp:txBody>
      <dsp:txXfrm>
        <a:off x="50576" y="3445277"/>
        <a:ext cx="5054823" cy="174016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1F5F1B-D041-4BF4-96BD-B34D5CD00565}">
      <dsp:nvSpPr>
        <dsp:cNvPr id="0" name=""/>
        <dsp:cNvSpPr/>
      </dsp:nvSpPr>
      <dsp:spPr>
        <a:xfrm>
          <a:off x="4" y="3291"/>
          <a:ext cx="8526072" cy="770990"/>
        </a:xfrm>
        <a:prstGeom prst="roundRect">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s-US" sz="4000" b="1" kern="1200" dirty="0" smtClean="0">
              <a:solidFill>
                <a:schemeClr val="bg1"/>
              </a:solidFill>
              <a:effectLst>
                <a:outerShdw blurRad="38100" dist="38100" dir="2700000" algn="tl">
                  <a:srgbClr val="000000">
                    <a:alpha val="43137"/>
                  </a:srgbClr>
                </a:outerShdw>
              </a:effectLst>
              <a:latin typeface="Berlin Sans FB Demi" pitchFamily="34" charset="0"/>
              <a:cs typeface="Arial" pitchFamily="34" charset="0"/>
            </a:rPr>
            <a:t>Mitos acerca de los adolescentes y la religión </a:t>
          </a:r>
          <a:endParaRPr lang="en-US" sz="4000" b="1" kern="1200" dirty="0">
            <a:solidFill>
              <a:schemeClr val="bg1"/>
            </a:solidFill>
            <a:effectLst>
              <a:outerShdw blurRad="38100" dist="38100" dir="2700000" algn="tl">
                <a:srgbClr val="000000">
                  <a:alpha val="43137"/>
                </a:srgbClr>
              </a:outerShdw>
            </a:effectLst>
            <a:latin typeface="Berlin Sans FB Demi" pitchFamily="34" charset="0"/>
            <a:cs typeface="Arial" pitchFamily="34" charset="0"/>
          </a:endParaRPr>
        </a:p>
      </dsp:txBody>
      <dsp:txXfrm>
        <a:off x="4" y="3291"/>
        <a:ext cx="8526072" cy="770990"/>
      </dsp:txXfrm>
    </dsp:sp>
    <dsp:sp modelId="{E664F982-C6C5-439D-A29F-BE7451BE962C}">
      <dsp:nvSpPr>
        <dsp:cNvPr id="0" name=""/>
        <dsp:cNvSpPr/>
      </dsp:nvSpPr>
      <dsp:spPr>
        <a:xfrm>
          <a:off x="9" y="803745"/>
          <a:ext cx="8534390" cy="5520854"/>
        </a:xfrm>
        <a:prstGeom prst="roundRect">
          <a:avLst/>
        </a:prstGeom>
        <a:solidFill>
          <a:schemeClr val="accent3">
            <a:hueOff val="9001922"/>
            <a:satOff val="813"/>
            <a:lumOff val="-8631"/>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endParaRPr lang="en-US" sz="28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US" sz="28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r>
            <a:rPr lang="en-US" sz="2800" b="1" kern="1200" dirty="0" smtClean="0">
              <a:solidFill>
                <a:schemeClr val="bg1"/>
              </a:solidFill>
              <a:effectLst>
                <a:outerShdw blurRad="38100" dist="38100" dir="2700000" algn="tl">
                  <a:srgbClr val="000000">
                    <a:alpha val="43137"/>
                  </a:srgbClr>
                </a:outerShdw>
              </a:effectLst>
            </a:rPr>
            <a:t>■ </a:t>
          </a:r>
          <a:r>
            <a:rPr lang="en-US" sz="3600" b="1" kern="1200" dirty="0" err="1" smtClean="0">
              <a:solidFill>
                <a:schemeClr val="bg1"/>
              </a:solidFill>
              <a:effectLst>
                <a:outerShdw blurRad="38100" dist="38100" dir="2700000" algn="tl">
                  <a:srgbClr val="000000">
                    <a:alpha val="43137"/>
                  </a:srgbClr>
                </a:outerShdw>
              </a:effectLst>
            </a:rPr>
            <a:t>Muchos</a:t>
          </a:r>
          <a:r>
            <a:rPr lang="en-US" sz="3600" b="1" kern="1200" dirty="0" smtClean="0">
              <a:solidFill>
                <a:schemeClr val="bg1"/>
              </a:solidFill>
              <a:effectLst>
                <a:outerShdw blurRad="38100" dist="38100" dir="2700000" algn="tl">
                  <a:srgbClr val="000000">
                    <a:alpha val="43137"/>
                  </a:srgbClr>
                </a:outerShdw>
              </a:effectLst>
            </a:rPr>
            <a:t> </a:t>
          </a:r>
          <a:r>
            <a:rPr lang="en-US" sz="3600" b="1" kern="1200" dirty="0" err="1" smtClean="0">
              <a:solidFill>
                <a:schemeClr val="bg1"/>
              </a:solidFill>
              <a:effectLst>
                <a:outerShdw blurRad="38100" dist="38100" dir="2700000" algn="tl">
                  <a:srgbClr val="000000">
                    <a:alpha val="43137"/>
                  </a:srgbClr>
                </a:outerShdw>
              </a:effectLst>
            </a:rPr>
            <a:t>piensan</a:t>
          </a:r>
          <a:r>
            <a:rPr lang="en-US" sz="3600" b="1" kern="1200" dirty="0" smtClean="0">
              <a:solidFill>
                <a:schemeClr val="bg1"/>
              </a:solidFill>
              <a:effectLst>
                <a:outerShdw blurRad="38100" dist="38100" dir="2700000" algn="tl">
                  <a:srgbClr val="000000">
                    <a:alpha val="43137"/>
                  </a:srgbClr>
                </a:outerShdw>
              </a:effectLst>
            </a:rPr>
            <a:t> </a:t>
          </a:r>
          <a:r>
            <a:rPr lang="en-US" sz="3600" b="1" kern="1200" dirty="0" err="1" smtClean="0">
              <a:solidFill>
                <a:schemeClr val="bg1"/>
              </a:solidFill>
              <a:effectLst>
                <a:outerShdw blurRad="38100" dist="38100" dir="2700000" algn="tl">
                  <a:srgbClr val="000000">
                    <a:alpha val="43137"/>
                  </a:srgbClr>
                </a:outerShdw>
              </a:effectLst>
            </a:rPr>
            <a:t>que</a:t>
          </a:r>
          <a:r>
            <a:rPr lang="en-US" sz="3600" b="1" kern="1200" dirty="0" smtClean="0">
              <a:solidFill>
                <a:schemeClr val="bg1"/>
              </a:solidFill>
              <a:effectLst>
                <a:outerShdw blurRad="38100" dist="38100" dir="2700000" algn="tl">
                  <a:srgbClr val="000000">
                    <a:alpha val="43137"/>
                  </a:srgbClr>
                </a:outerShdw>
              </a:effectLst>
            </a:rPr>
            <a:t> los </a:t>
          </a:r>
          <a:r>
            <a:rPr lang="en-US" sz="3600" b="1" kern="1200" dirty="0" err="1" smtClean="0">
              <a:solidFill>
                <a:schemeClr val="bg1"/>
              </a:solidFill>
              <a:effectLst>
                <a:outerShdw blurRad="38100" dist="38100" dir="2700000" algn="tl">
                  <a:srgbClr val="000000">
                    <a:alpha val="43137"/>
                  </a:srgbClr>
                </a:outerShdw>
              </a:effectLst>
            </a:rPr>
            <a:t>adolescentes</a:t>
          </a:r>
          <a:r>
            <a:rPr lang="en-US" sz="3600" b="1" kern="1200" dirty="0" smtClean="0">
              <a:solidFill>
                <a:schemeClr val="bg1"/>
              </a:solidFill>
              <a:effectLst>
                <a:outerShdw blurRad="38100" dist="38100" dir="2700000" algn="tl">
                  <a:srgbClr val="000000">
                    <a:alpha val="43137"/>
                  </a:srgbClr>
                </a:outerShdw>
              </a:effectLst>
            </a:rPr>
            <a:t> no les </a:t>
          </a:r>
          <a:r>
            <a:rPr lang="en-US" sz="3600" b="1" kern="1200" dirty="0" err="1" smtClean="0">
              <a:solidFill>
                <a:schemeClr val="bg1"/>
              </a:solidFill>
              <a:effectLst>
                <a:outerShdw blurRad="38100" dist="38100" dir="2700000" algn="tl">
                  <a:srgbClr val="000000">
                    <a:alpha val="43137"/>
                  </a:srgbClr>
                </a:outerShdw>
              </a:effectLst>
            </a:rPr>
            <a:t>gusta</a:t>
          </a:r>
          <a:r>
            <a:rPr lang="en-US" sz="3600" b="1" kern="1200" dirty="0" smtClean="0">
              <a:solidFill>
                <a:schemeClr val="bg1"/>
              </a:solidFill>
              <a:effectLst>
                <a:outerShdw blurRad="38100" dist="38100" dir="2700000" algn="tl">
                  <a:srgbClr val="000000">
                    <a:alpha val="43137"/>
                  </a:srgbClr>
                </a:outerShdw>
              </a:effectLst>
            </a:rPr>
            <a:t> la </a:t>
          </a:r>
          <a:r>
            <a:rPr lang="en-US" sz="3600" b="1" kern="1200" dirty="0" err="1" smtClean="0">
              <a:solidFill>
                <a:schemeClr val="bg1"/>
              </a:solidFill>
              <a:effectLst>
                <a:outerShdw blurRad="38100" dist="38100" dir="2700000" algn="tl">
                  <a:srgbClr val="000000">
                    <a:alpha val="43137"/>
                  </a:srgbClr>
                </a:outerShdw>
              </a:effectLst>
            </a:rPr>
            <a:t>religión</a:t>
          </a:r>
          <a:r>
            <a:rPr lang="en-US" sz="3600" b="1" kern="1200" dirty="0" smtClean="0">
              <a:solidFill>
                <a:schemeClr val="bg1"/>
              </a:solidFill>
              <a:effectLst>
                <a:outerShdw blurRad="38100" dist="38100" dir="2700000" algn="tl">
                  <a:srgbClr val="000000">
                    <a:alpha val="43137"/>
                  </a:srgbClr>
                </a:outerShdw>
              </a:effectLst>
            </a:rPr>
            <a:t> o </a:t>
          </a:r>
          <a:r>
            <a:rPr lang="en-US" sz="3600" b="1" kern="1200" dirty="0" err="1" smtClean="0">
              <a:solidFill>
                <a:schemeClr val="bg1"/>
              </a:solidFill>
              <a:effectLst>
                <a:outerShdw blurRad="38100" dist="38100" dir="2700000" algn="tl">
                  <a:srgbClr val="000000">
                    <a:alpha val="43137"/>
                  </a:srgbClr>
                </a:outerShdw>
              </a:effectLst>
            </a:rPr>
            <a:t>que</a:t>
          </a:r>
          <a:r>
            <a:rPr lang="en-US" sz="3600" b="1" kern="1200" dirty="0" smtClean="0">
              <a:solidFill>
                <a:schemeClr val="bg1"/>
              </a:solidFill>
              <a:effectLst>
                <a:outerShdw blurRad="38100" dist="38100" dir="2700000" algn="tl">
                  <a:srgbClr val="000000">
                    <a:alpha val="43137"/>
                  </a:srgbClr>
                </a:outerShdw>
              </a:effectLst>
            </a:rPr>
            <a:t> </a:t>
          </a:r>
          <a:r>
            <a:rPr lang="en-US" sz="3600" b="1" kern="1200" dirty="0" err="1" smtClean="0">
              <a:solidFill>
                <a:schemeClr val="bg1"/>
              </a:solidFill>
              <a:effectLst>
                <a:outerShdw blurRad="38100" dist="38100" dir="2700000" algn="tl">
                  <a:srgbClr val="000000">
                    <a:alpha val="43137"/>
                  </a:srgbClr>
                </a:outerShdw>
              </a:effectLst>
            </a:rPr>
            <a:t>ni</a:t>
          </a:r>
          <a:r>
            <a:rPr lang="en-US" sz="3600" b="1" kern="1200" dirty="0" smtClean="0">
              <a:solidFill>
                <a:schemeClr val="bg1"/>
              </a:solidFill>
              <a:effectLst>
                <a:outerShdw blurRad="38100" dist="38100" dir="2700000" algn="tl">
                  <a:srgbClr val="000000">
                    <a:alpha val="43137"/>
                  </a:srgbClr>
                </a:outerShdw>
              </a:effectLst>
            </a:rPr>
            <a:t> </a:t>
          </a:r>
          <a:r>
            <a:rPr lang="en-US" sz="3600" b="1" kern="1200" dirty="0" err="1" smtClean="0">
              <a:solidFill>
                <a:schemeClr val="bg1"/>
              </a:solidFill>
              <a:effectLst>
                <a:outerShdw blurRad="38100" dist="38100" dir="2700000" algn="tl">
                  <a:srgbClr val="000000">
                    <a:alpha val="43137"/>
                  </a:srgbClr>
                </a:outerShdw>
              </a:effectLst>
            </a:rPr>
            <a:t>siquiera</a:t>
          </a:r>
          <a:r>
            <a:rPr lang="en-US" sz="3600" b="1" kern="1200" dirty="0" smtClean="0">
              <a:solidFill>
                <a:schemeClr val="bg1"/>
              </a:solidFill>
              <a:effectLst>
                <a:outerShdw blurRad="38100" dist="38100" dir="2700000" algn="tl">
                  <a:srgbClr val="000000">
                    <a:alpha val="43137"/>
                  </a:srgbClr>
                </a:outerShdw>
              </a:effectLst>
            </a:rPr>
            <a:t> </a:t>
          </a:r>
          <a:r>
            <a:rPr lang="en-US" sz="3600" b="1" kern="1200" dirty="0" err="1" smtClean="0">
              <a:solidFill>
                <a:schemeClr val="bg1"/>
              </a:solidFill>
              <a:effectLst>
                <a:outerShdw blurRad="38100" dist="38100" dir="2700000" algn="tl">
                  <a:srgbClr val="000000">
                    <a:alpha val="43137"/>
                  </a:srgbClr>
                </a:outerShdw>
              </a:effectLst>
            </a:rPr>
            <a:t>estan</a:t>
          </a:r>
          <a:r>
            <a:rPr lang="en-US" sz="3600" b="1" kern="1200" dirty="0" smtClean="0">
              <a:solidFill>
                <a:schemeClr val="bg1"/>
              </a:solidFill>
              <a:effectLst>
                <a:outerShdw blurRad="38100" dist="38100" dir="2700000" algn="tl">
                  <a:srgbClr val="000000">
                    <a:alpha val="43137"/>
                  </a:srgbClr>
                </a:outerShdw>
              </a:effectLst>
            </a:rPr>
            <a:t> </a:t>
          </a:r>
          <a:r>
            <a:rPr lang="en-US" sz="3600" b="1" kern="1200" dirty="0" err="1" smtClean="0">
              <a:solidFill>
                <a:schemeClr val="bg1"/>
              </a:solidFill>
              <a:effectLst>
                <a:outerShdw blurRad="38100" dist="38100" dir="2700000" algn="tl">
                  <a:srgbClr val="000000">
                    <a:alpha val="43137"/>
                  </a:srgbClr>
                </a:outerShdw>
              </a:effectLst>
            </a:rPr>
            <a:t>interesados</a:t>
          </a:r>
          <a:r>
            <a:rPr lang="en-US" sz="3600" b="1" kern="1200" dirty="0" smtClean="0">
              <a:solidFill>
                <a:schemeClr val="bg1"/>
              </a:solidFill>
              <a:effectLst>
                <a:outerShdw blurRad="38100" dist="38100" dir="2700000" algn="tl">
                  <a:srgbClr val="000000">
                    <a:alpha val="43137"/>
                  </a:srgbClr>
                </a:outerShdw>
              </a:effectLst>
            </a:rPr>
            <a:t> en </a:t>
          </a:r>
          <a:r>
            <a:rPr lang="en-US" sz="3600" b="1" kern="1200" dirty="0" err="1" smtClean="0">
              <a:solidFill>
                <a:schemeClr val="bg1"/>
              </a:solidFill>
              <a:effectLst>
                <a:outerShdw blurRad="38100" dist="38100" dir="2700000" algn="tl">
                  <a:srgbClr val="000000">
                    <a:alpha val="43137"/>
                  </a:srgbClr>
                </a:outerShdw>
              </a:effectLst>
            </a:rPr>
            <a:t>ella</a:t>
          </a:r>
          <a:r>
            <a:rPr lang="en-US" sz="3600" b="1" kern="1200" dirty="0" smtClean="0">
              <a:solidFill>
                <a:schemeClr val="bg1"/>
              </a:solidFill>
              <a:effectLst>
                <a:outerShdw blurRad="38100" dist="38100" dir="2700000" algn="tl">
                  <a:srgbClr val="000000">
                    <a:alpha val="43137"/>
                  </a:srgbClr>
                </a:outerShdw>
              </a:effectLst>
            </a:rPr>
            <a:t>. </a:t>
          </a:r>
        </a:p>
        <a:p>
          <a:pPr lvl="0" algn="ctr" defTabSz="1244600">
            <a:lnSpc>
              <a:spcPct val="90000"/>
            </a:lnSpc>
            <a:spcBef>
              <a:spcPct val="0"/>
            </a:spcBef>
            <a:spcAft>
              <a:spcPct val="35000"/>
            </a:spcAft>
          </a:pPr>
          <a:r>
            <a:rPr lang="es-US" sz="3600" b="1" kern="1200" dirty="0" smtClean="0">
              <a:solidFill>
                <a:schemeClr val="bg1"/>
              </a:solidFill>
              <a:effectLst>
                <a:outerShdw blurRad="38100" dist="38100" dir="2700000" algn="tl">
                  <a:srgbClr val="000000">
                    <a:alpha val="43137"/>
                  </a:srgbClr>
                </a:outerShdw>
              </a:effectLst>
            </a:rPr>
            <a:t>Estudios han demostrado que la </a:t>
          </a:r>
          <a:r>
            <a:rPr lang="es-US" sz="3600" b="1" kern="1200" dirty="0" err="1" smtClean="0">
              <a:solidFill>
                <a:schemeClr val="bg1"/>
              </a:solidFill>
              <a:effectLst>
                <a:outerShdw blurRad="38100" dist="38100" dir="2700000" algn="tl">
                  <a:srgbClr val="000000">
                    <a:alpha val="43137"/>
                  </a:srgbClr>
                </a:outerShdw>
              </a:effectLst>
            </a:rPr>
            <a:t>adolescendia</a:t>
          </a:r>
          <a:r>
            <a:rPr lang="es-US" sz="3600" b="1" kern="1200" dirty="0" smtClean="0">
              <a:solidFill>
                <a:schemeClr val="bg1"/>
              </a:solidFill>
              <a:effectLst>
                <a:outerShdw blurRad="38100" dist="38100" dir="2700000" algn="tl">
                  <a:srgbClr val="000000">
                    <a:alpha val="43137"/>
                  </a:srgbClr>
                </a:outerShdw>
              </a:effectLst>
            </a:rPr>
            <a:t> es una edad donde el individuo está preocupado por lo que es espiritualmente y sagrado</a:t>
          </a:r>
          <a:r>
            <a:rPr lang="es-US" sz="2400" b="1" kern="1200" dirty="0" smtClean="0">
              <a:solidFill>
                <a:schemeClr val="bg1"/>
              </a:solidFill>
              <a:effectLst>
                <a:outerShdw blurRad="38100" dist="38100" dir="2700000" algn="tl">
                  <a:srgbClr val="000000">
                    <a:alpha val="43137"/>
                  </a:srgbClr>
                </a:outerShdw>
              </a:effectLst>
            </a:rPr>
            <a:t>. </a:t>
          </a:r>
        </a:p>
        <a:p>
          <a:pPr lvl="0" algn="ctr" defTabSz="1244600">
            <a:lnSpc>
              <a:spcPct val="90000"/>
            </a:lnSpc>
            <a:spcBef>
              <a:spcPct val="0"/>
            </a:spcBef>
            <a:spcAft>
              <a:spcPct val="35000"/>
            </a:spcAft>
          </a:pPr>
          <a:endParaRPr lang="en-US" sz="2800" b="1" kern="1200" dirty="0">
            <a:effectLst>
              <a:outerShdw blurRad="38100" dist="38100" dir="2700000" algn="tl">
                <a:srgbClr val="000000">
                  <a:alpha val="43137"/>
                </a:srgbClr>
              </a:outerShdw>
            </a:effectLst>
          </a:endParaRPr>
        </a:p>
      </dsp:txBody>
      <dsp:txXfrm>
        <a:off x="9" y="803745"/>
        <a:ext cx="8534390" cy="552085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1F5F1B-D041-4BF4-96BD-B34D5CD00565}">
      <dsp:nvSpPr>
        <dsp:cNvPr id="0" name=""/>
        <dsp:cNvSpPr/>
      </dsp:nvSpPr>
      <dsp:spPr>
        <a:xfrm>
          <a:off x="4" y="3291"/>
          <a:ext cx="8526072" cy="770990"/>
        </a:xfrm>
        <a:prstGeom prst="roundRect">
          <a:avLst/>
        </a:prstGeom>
        <a:solidFill>
          <a:schemeClr val="accent3">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s-US" sz="4000" b="0" kern="1200" dirty="0" smtClean="0">
              <a:solidFill>
                <a:schemeClr val="bg1"/>
              </a:solidFill>
              <a:effectLst>
                <a:outerShdw blurRad="38100" dist="38100" dir="2700000" algn="tl">
                  <a:srgbClr val="000000">
                    <a:alpha val="43137"/>
                  </a:srgbClr>
                </a:outerShdw>
              </a:effectLst>
              <a:latin typeface="Berlin Sans FB Demi" pitchFamily="34" charset="0"/>
              <a:cs typeface="Arial" pitchFamily="34" charset="0"/>
            </a:rPr>
            <a:t>Mitos acerca de los adolescentes y la religión </a:t>
          </a:r>
          <a:endParaRPr lang="en-US" sz="4000" b="0" kern="1200" dirty="0">
            <a:solidFill>
              <a:schemeClr val="bg1"/>
            </a:solidFill>
            <a:effectLst>
              <a:outerShdw blurRad="38100" dist="38100" dir="2700000" algn="tl">
                <a:srgbClr val="000000">
                  <a:alpha val="43137"/>
                </a:srgbClr>
              </a:outerShdw>
            </a:effectLst>
            <a:latin typeface="Berlin Sans FB Demi" pitchFamily="34" charset="0"/>
            <a:cs typeface="Arial" pitchFamily="34" charset="0"/>
          </a:endParaRPr>
        </a:p>
      </dsp:txBody>
      <dsp:txXfrm>
        <a:off x="4" y="3291"/>
        <a:ext cx="8526072" cy="770990"/>
      </dsp:txXfrm>
    </dsp:sp>
    <dsp:sp modelId="{E664F982-C6C5-439D-A29F-BE7451BE962C}">
      <dsp:nvSpPr>
        <dsp:cNvPr id="0" name=""/>
        <dsp:cNvSpPr/>
      </dsp:nvSpPr>
      <dsp:spPr>
        <a:xfrm>
          <a:off x="9" y="803745"/>
          <a:ext cx="8534390" cy="5520854"/>
        </a:xfrm>
        <a:prstGeom prst="roundRect">
          <a:avLst/>
        </a:prstGeom>
        <a:solidFill>
          <a:schemeClr val="accent3">
            <a:hueOff val="9001922"/>
            <a:satOff val="813"/>
            <a:lumOff val="-8631"/>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06680" tIns="53340" rIns="106680" bIns="53340" numCol="1" spcCol="1270" anchor="ctr" anchorCtr="0">
          <a:noAutofit/>
        </a:bodyPr>
        <a:lstStyle/>
        <a:p>
          <a:pPr lvl="0" algn="ctr" defTabSz="1244600">
            <a:lnSpc>
              <a:spcPct val="90000"/>
            </a:lnSpc>
            <a:spcBef>
              <a:spcPct val="0"/>
            </a:spcBef>
            <a:spcAft>
              <a:spcPct val="35000"/>
            </a:spcAft>
          </a:pPr>
          <a:endParaRPr lang="en-US" sz="28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US" sz="2800" b="1" kern="1200" dirty="0" smtClean="0">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r>
            <a:rPr lang="es-US" sz="3200" b="1" kern="1200" dirty="0" smtClean="0">
              <a:solidFill>
                <a:schemeClr val="bg1"/>
              </a:solidFill>
              <a:effectLst>
                <a:outerShdw blurRad="38100" dist="38100" dir="2700000" algn="tl">
                  <a:srgbClr val="000000">
                    <a:alpha val="43137"/>
                  </a:srgbClr>
                </a:outerShdw>
              </a:effectLst>
            </a:rPr>
            <a:t>Es verdad que esta etapa en la vida del adolescente produce transformación radicales no solo en la manera de enfrentar la relación con Dios, sino en todos los aspectos de su vida. </a:t>
          </a:r>
        </a:p>
        <a:p>
          <a:pPr lvl="0" algn="ctr" defTabSz="1244600">
            <a:lnSpc>
              <a:spcPct val="90000"/>
            </a:lnSpc>
            <a:spcBef>
              <a:spcPct val="0"/>
            </a:spcBef>
            <a:spcAft>
              <a:spcPct val="35000"/>
            </a:spcAft>
          </a:pPr>
          <a:r>
            <a:rPr lang="es-US" sz="3200" b="1" kern="1200" dirty="0" smtClean="0">
              <a:solidFill>
                <a:schemeClr val="bg1"/>
              </a:solidFill>
              <a:effectLst>
                <a:outerShdw blurRad="38100" dist="38100" dir="2700000" algn="tl">
                  <a:srgbClr val="000000">
                    <a:alpha val="43137"/>
                  </a:srgbClr>
                </a:outerShdw>
              </a:effectLst>
            </a:rPr>
            <a:t>El individuo ya no es un niño, así que por sí mismo, el puede descubrir maneras y formas de vivir y de la religión que le fue enseñada .</a:t>
          </a:r>
          <a:endParaRPr lang="en-US" sz="3200" b="1" kern="1200" dirty="0" smtClean="0">
            <a:solidFill>
              <a:schemeClr val="bg1"/>
            </a:solidFill>
            <a:effectLst>
              <a:outerShdw blurRad="38100" dist="38100" dir="2700000" algn="tl">
                <a:srgbClr val="000000">
                  <a:alpha val="43137"/>
                </a:srgbClr>
              </a:outerShdw>
            </a:effectLst>
          </a:endParaRPr>
        </a:p>
        <a:p>
          <a:pPr lvl="0" algn="ctr" defTabSz="1244600">
            <a:lnSpc>
              <a:spcPct val="90000"/>
            </a:lnSpc>
            <a:spcBef>
              <a:spcPct val="0"/>
            </a:spcBef>
            <a:spcAft>
              <a:spcPct val="35000"/>
            </a:spcAft>
          </a:pPr>
          <a:endParaRPr lang="en-US" sz="2800" b="1" kern="1200" dirty="0">
            <a:effectLst>
              <a:outerShdw blurRad="38100" dist="38100" dir="2700000" algn="tl">
                <a:srgbClr val="000000">
                  <a:alpha val="43137"/>
                </a:srgbClr>
              </a:outerShdw>
            </a:effectLst>
          </a:endParaRPr>
        </a:p>
      </dsp:txBody>
      <dsp:txXfrm>
        <a:off x="9" y="803745"/>
        <a:ext cx="8534390" cy="552085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F1F5F1B-D041-4BF4-96BD-B34D5CD00565}">
      <dsp:nvSpPr>
        <dsp:cNvPr id="0" name=""/>
        <dsp:cNvSpPr/>
      </dsp:nvSpPr>
      <dsp:spPr>
        <a:xfrm>
          <a:off x="7063" y="151679"/>
          <a:ext cx="7231936" cy="1124260"/>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100000"/>
            </a:lnSpc>
            <a:spcBef>
              <a:spcPct val="0"/>
            </a:spcBef>
            <a:spcAft>
              <a:spcPts val="0"/>
            </a:spcAft>
          </a:pPr>
          <a:r>
            <a:rPr lang="es-US" sz="4000" b="1" kern="1200" dirty="0" smtClean="0">
              <a:effectLst>
                <a:outerShdw blurRad="38100" dist="38100" dir="2700000" algn="tl">
                  <a:srgbClr val="000000">
                    <a:alpha val="43137"/>
                  </a:srgbClr>
                </a:outerShdw>
              </a:effectLst>
              <a:latin typeface="+mn-lt"/>
            </a:rPr>
            <a:t>Consejos</a:t>
          </a:r>
          <a:r>
            <a:rPr lang="es-US" sz="4000" b="1" kern="1200" baseline="0" dirty="0" smtClean="0">
              <a:effectLst>
                <a:outerShdw blurRad="38100" dist="38100" dir="2700000" algn="tl">
                  <a:srgbClr val="000000">
                    <a:alpha val="43137"/>
                  </a:srgbClr>
                </a:outerShdw>
              </a:effectLst>
              <a:latin typeface="+mn-lt"/>
            </a:rPr>
            <a:t> de George </a:t>
          </a:r>
          <a:r>
            <a:rPr lang="es-US" sz="4000" b="1" kern="1200" baseline="0" dirty="0" err="1" smtClean="0">
              <a:effectLst>
                <a:outerShdw blurRad="38100" dist="38100" dir="2700000" algn="tl">
                  <a:srgbClr val="000000">
                    <a:alpha val="43137"/>
                  </a:srgbClr>
                </a:outerShdw>
              </a:effectLst>
              <a:latin typeface="+mn-lt"/>
            </a:rPr>
            <a:t>Barna</a:t>
          </a:r>
          <a:r>
            <a:rPr lang="es-US" sz="4000" b="1" kern="1200" baseline="0" dirty="0" smtClean="0">
              <a:effectLst>
                <a:outerShdw blurRad="38100" dist="38100" dir="2700000" algn="tl">
                  <a:srgbClr val="000000">
                    <a:alpha val="43137"/>
                  </a:srgbClr>
                </a:outerShdw>
              </a:effectLst>
              <a:latin typeface="+mn-lt"/>
            </a:rPr>
            <a:t> para los padres</a:t>
          </a:r>
          <a:endParaRPr lang="en-US" sz="4000" b="1" kern="1200" dirty="0">
            <a:effectLst>
              <a:outerShdw blurRad="38100" dist="38100" dir="2700000" algn="tl">
                <a:srgbClr val="000000">
                  <a:alpha val="43137"/>
                </a:srgbClr>
              </a:outerShdw>
            </a:effectLst>
            <a:latin typeface="+mn-lt"/>
          </a:endParaRPr>
        </a:p>
      </dsp:txBody>
      <dsp:txXfrm>
        <a:off x="7063" y="151679"/>
        <a:ext cx="7231936" cy="1124260"/>
      </dsp:txXfrm>
    </dsp:sp>
    <dsp:sp modelId="{0FD8BFF4-ACD6-46FC-BA4C-AF7EC72D56FC}">
      <dsp:nvSpPr>
        <dsp:cNvPr id="0" name=""/>
        <dsp:cNvSpPr/>
      </dsp:nvSpPr>
      <dsp:spPr>
        <a:xfrm rot="5400000">
          <a:off x="2652629" y="-820765"/>
          <a:ext cx="956369" cy="5804450"/>
        </a:xfrm>
        <a:prstGeom prst="round2SameRect">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600200">
            <a:lnSpc>
              <a:spcPct val="90000"/>
            </a:lnSpc>
            <a:spcBef>
              <a:spcPct val="0"/>
            </a:spcBef>
            <a:spcAft>
              <a:spcPct val="15000"/>
            </a:spcAft>
            <a:buChar char="••"/>
          </a:pPr>
          <a:r>
            <a:rPr lang="es-US" sz="3600" b="1" kern="1200" dirty="0" smtClean="0">
              <a:effectLst>
                <a:outerShdw blurRad="38100" dist="38100" dir="2700000" algn="tl">
                  <a:srgbClr val="000000">
                    <a:alpha val="43137"/>
                  </a:srgbClr>
                </a:outerShdw>
              </a:effectLst>
            </a:rPr>
            <a:t>Búsqueda</a:t>
          </a:r>
          <a:r>
            <a:rPr lang="es-US" sz="3600" b="1" kern="1200" baseline="0" dirty="0" smtClean="0">
              <a:effectLst>
                <a:outerShdw blurRad="38100" dist="38100" dir="2700000" algn="tl">
                  <a:srgbClr val="000000">
                    <a:alpha val="43137"/>
                  </a:srgbClr>
                </a:outerShdw>
              </a:effectLst>
            </a:rPr>
            <a:t> de significado</a:t>
          </a:r>
          <a:endParaRPr lang="en-US" sz="3600" b="1" kern="1200" dirty="0">
            <a:effectLst>
              <a:outerShdw blurRad="38100" dist="38100" dir="2700000" algn="tl">
                <a:srgbClr val="000000">
                  <a:alpha val="43137"/>
                </a:srgbClr>
              </a:outerShdw>
            </a:effectLst>
          </a:endParaRPr>
        </a:p>
      </dsp:txBody>
      <dsp:txXfrm rot="5400000">
        <a:off x="2652629" y="-820765"/>
        <a:ext cx="956369" cy="5804450"/>
      </dsp:txXfrm>
    </dsp:sp>
    <dsp:sp modelId="{97BDEC6B-B2DC-4B1D-B437-A18026B53FD4}">
      <dsp:nvSpPr>
        <dsp:cNvPr id="0" name=""/>
        <dsp:cNvSpPr/>
      </dsp:nvSpPr>
      <dsp:spPr>
        <a:xfrm flipH="1">
          <a:off x="10" y="1603268"/>
          <a:ext cx="282260" cy="987941"/>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102870" rIns="205740" bIns="102870" numCol="1" spcCol="1270" anchor="ctr" anchorCtr="0">
          <a:noAutofit/>
        </a:bodyPr>
        <a:lstStyle/>
        <a:p>
          <a:pPr lvl="0" algn="ctr" defTabSz="2400300">
            <a:lnSpc>
              <a:spcPct val="90000"/>
            </a:lnSpc>
            <a:spcBef>
              <a:spcPct val="0"/>
            </a:spcBef>
            <a:spcAft>
              <a:spcPct val="35000"/>
            </a:spcAft>
          </a:pPr>
          <a:endParaRPr lang="en-US" sz="5400" kern="1200" dirty="0"/>
        </a:p>
      </dsp:txBody>
      <dsp:txXfrm flipH="1">
        <a:off x="10" y="1603268"/>
        <a:ext cx="282260" cy="987941"/>
      </dsp:txXfrm>
    </dsp:sp>
    <dsp:sp modelId="{BB0DC377-1308-48C2-9A3D-ED3F4F71A2D6}">
      <dsp:nvSpPr>
        <dsp:cNvPr id="0" name=""/>
        <dsp:cNvSpPr/>
      </dsp:nvSpPr>
      <dsp:spPr>
        <a:xfrm rot="5400000">
          <a:off x="2559074" y="418585"/>
          <a:ext cx="1106022" cy="5614591"/>
        </a:xfrm>
        <a:prstGeom prst="round2SameRect">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600200">
            <a:lnSpc>
              <a:spcPct val="90000"/>
            </a:lnSpc>
            <a:spcBef>
              <a:spcPct val="0"/>
            </a:spcBef>
            <a:spcAft>
              <a:spcPct val="15000"/>
            </a:spcAft>
            <a:buChar char="••"/>
          </a:pPr>
          <a:r>
            <a:rPr lang="es-US" sz="3600" b="1" kern="1200" dirty="0" smtClean="0">
              <a:effectLst>
                <a:outerShdw blurRad="38100" dist="38100" dir="2700000" algn="tl">
                  <a:srgbClr val="000000">
                    <a:alpha val="43137"/>
                  </a:srgbClr>
                </a:outerShdw>
              </a:effectLst>
            </a:rPr>
            <a:t>Definan</a:t>
          </a:r>
          <a:r>
            <a:rPr lang="es-US" sz="3600" b="1" kern="1200" baseline="0" dirty="0" smtClean="0">
              <a:effectLst>
                <a:outerShdw blurRad="38100" dist="38100" dir="2700000" algn="tl">
                  <a:srgbClr val="000000">
                    <a:alpha val="43137"/>
                  </a:srgbClr>
                </a:outerShdw>
              </a:effectLst>
            </a:rPr>
            <a:t> los valores apropiados </a:t>
          </a:r>
          <a:endParaRPr lang="en-US" sz="3600" b="1" kern="1200" dirty="0">
            <a:effectLst>
              <a:outerShdw blurRad="38100" dist="38100" dir="2700000" algn="tl">
                <a:srgbClr val="000000">
                  <a:alpha val="43137"/>
                </a:srgbClr>
              </a:outerShdw>
            </a:effectLst>
          </a:endParaRPr>
        </a:p>
      </dsp:txBody>
      <dsp:txXfrm rot="5400000">
        <a:off x="2559074" y="418585"/>
        <a:ext cx="1106022" cy="5614591"/>
      </dsp:txXfrm>
    </dsp:sp>
    <dsp:sp modelId="{5D4C2764-5D15-46DA-ADE2-75789C5DDD25}">
      <dsp:nvSpPr>
        <dsp:cNvPr id="0" name=""/>
        <dsp:cNvSpPr/>
      </dsp:nvSpPr>
      <dsp:spPr>
        <a:xfrm>
          <a:off x="10" y="2672872"/>
          <a:ext cx="280149" cy="1126842"/>
        </a:xfrm>
        <a:prstGeom prst="round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410" tIns="116205" rIns="232410" bIns="116205" numCol="1" spcCol="1270" anchor="ctr" anchorCtr="0">
          <a:noAutofit/>
        </a:bodyPr>
        <a:lstStyle/>
        <a:p>
          <a:pPr lvl="0" algn="ctr" defTabSz="2711450">
            <a:lnSpc>
              <a:spcPct val="90000"/>
            </a:lnSpc>
            <a:spcBef>
              <a:spcPct val="0"/>
            </a:spcBef>
            <a:spcAft>
              <a:spcPct val="35000"/>
            </a:spcAft>
          </a:pPr>
          <a:endParaRPr lang="en-US" sz="6100" kern="1200" dirty="0"/>
        </a:p>
      </dsp:txBody>
      <dsp:txXfrm>
        <a:off x="10" y="2672872"/>
        <a:ext cx="280149" cy="1126842"/>
      </dsp:txXfrm>
    </dsp:sp>
    <dsp:sp modelId="{E44503B2-1F87-4F97-95C3-1FC1F3C4B90B}">
      <dsp:nvSpPr>
        <dsp:cNvPr id="0" name=""/>
        <dsp:cNvSpPr/>
      </dsp:nvSpPr>
      <dsp:spPr>
        <a:xfrm rot="5400000">
          <a:off x="2628654" y="1495198"/>
          <a:ext cx="956369" cy="5756499"/>
        </a:xfrm>
        <a:prstGeom prst="round2SameRect">
          <a:avLst/>
        </a:prstGeom>
        <a:solidFill>
          <a:schemeClr val="accent4">
            <a:tint val="40000"/>
            <a:alpha val="90000"/>
            <a:hueOff val="0"/>
            <a:satOff val="0"/>
            <a:lumOff val="0"/>
            <a:alphaOff val="0"/>
          </a:schemeClr>
        </a:solidFill>
        <a:ln w="1905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600200">
            <a:lnSpc>
              <a:spcPct val="90000"/>
            </a:lnSpc>
            <a:spcBef>
              <a:spcPct val="0"/>
            </a:spcBef>
            <a:spcAft>
              <a:spcPct val="15000"/>
            </a:spcAft>
            <a:buChar char="••"/>
          </a:pPr>
          <a:r>
            <a:rPr lang="es-US" sz="3600" b="1" kern="1200" dirty="0" smtClean="0">
              <a:effectLst>
                <a:outerShdw blurRad="38100" dist="38100" dir="2700000" algn="tl">
                  <a:srgbClr val="000000">
                    <a:alpha val="43137"/>
                  </a:srgbClr>
                </a:outerShdw>
              </a:effectLst>
            </a:rPr>
            <a:t>El</a:t>
          </a:r>
          <a:r>
            <a:rPr lang="es-US" sz="3600" b="1" kern="1200" baseline="0" dirty="0" smtClean="0">
              <a:effectLst>
                <a:outerShdw blurRad="38100" dist="38100" dir="2700000" algn="tl">
                  <a:srgbClr val="000000">
                    <a:alpha val="43137"/>
                  </a:srgbClr>
                </a:outerShdw>
              </a:effectLst>
            </a:rPr>
            <a:t> vínculo familiar</a:t>
          </a:r>
          <a:endParaRPr lang="en-US" sz="3600" b="1" kern="1200" dirty="0">
            <a:effectLst>
              <a:outerShdw blurRad="38100" dist="38100" dir="2700000" algn="tl">
                <a:srgbClr val="000000">
                  <a:alpha val="43137"/>
                </a:srgbClr>
              </a:outerShdw>
            </a:effectLst>
          </a:endParaRPr>
        </a:p>
      </dsp:txBody>
      <dsp:txXfrm rot="5400000">
        <a:off x="2628654" y="1495198"/>
        <a:ext cx="956369" cy="5756499"/>
      </dsp:txXfrm>
    </dsp:sp>
    <dsp:sp modelId="{E664F982-C6C5-439D-A29F-BE7451BE962C}">
      <dsp:nvSpPr>
        <dsp:cNvPr id="0" name=""/>
        <dsp:cNvSpPr/>
      </dsp:nvSpPr>
      <dsp:spPr>
        <a:xfrm flipH="1">
          <a:off x="10" y="3895268"/>
          <a:ext cx="274077" cy="964642"/>
        </a:xfrm>
        <a:prstGeom prst="round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1430" rIns="22860" bIns="11430" numCol="1" spcCol="1270" anchor="ctr" anchorCtr="0">
          <a:noAutofit/>
        </a:bodyPr>
        <a:lstStyle/>
        <a:p>
          <a:pPr lvl="0" algn="ctr" defTabSz="266700">
            <a:lnSpc>
              <a:spcPct val="90000"/>
            </a:lnSpc>
            <a:spcBef>
              <a:spcPct val="0"/>
            </a:spcBef>
            <a:spcAft>
              <a:spcPct val="35000"/>
            </a:spcAft>
          </a:pPr>
          <a:endParaRPr lang="en-US" sz="600" kern="1200" dirty="0"/>
        </a:p>
      </dsp:txBody>
      <dsp:txXfrm flipH="1">
        <a:off x="10" y="3895268"/>
        <a:ext cx="274077" cy="964642"/>
      </dsp:txXfrm>
    </dsp:sp>
    <dsp:sp modelId="{75CDE88B-7485-49E5-9575-00DAC2D67CEC}">
      <dsp:nvSpPr>
        <dsp:cNvPr id="0" name=""/>
        <dsp:cNvSpPr/>
      </dsp:nvSpPr>
      <dsp:spPr>
        <a:xfrm>
          <a:off x="76188" y="4964859"/>
          <a:ext cx="5722082" cy="931288"/>
        </a:xfrm>
        <a:prstGeom prst="round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76200" rIns="152400" bIns="76200" numCol="1" spcCol="1270" anchor="ctr" anchorCtr="0">
          <a:noAutofit/>
        </a:bodyPr>
        <a:lstStyle/>
        <a:p>
          <a:pPr lvl="0" algn="ctr" defTabSz="1778000">
            <a:lnSpc>
              <a:spcPct val="90000"/>
            </a:lnSpc>
            <a:spcBef>
              <a:spcPct val="0"/>
            </a:spcBef>
            <a:spcAft>
              <a:spcPct val="35000"/>
            </a:spcAft>
          </a:pPr>
          <a:r>
            <a:rPr lang="en-US" sz="4000" b="0" kern="1200" smtClean="0">
              <a:solidFill>
                <a:schemeClr val="bg1"/>
              </a:solidFill>
              <a:latin typeface="Century Gothic"/>
            </a:rPr>
            <a:t>•</a:t>
          </a:r>
          <a:r>
            <a:rPr lang="en-US" sz="3600" b="1" kern="1200" smtClean="0">
              <a:solidFill>
                <a:schemeClr val="bg1"/>
              </a:solidFill>
              <a:latin typeface="+mn-lt"/>
            </a:rPr>
            <a:t>El </a:t>
          </a:r>
          <a:r>
            <a:rPr lang="en-US" sz="3600" b="1" kern="1200" dirty="0" err="1" smtClean="0">
              <a:solidFill>
                <a:schemeClr val="bg1"/>
              </a:solidFill>
              <a:latin typeface="+mn-lt"/>
            </a:rPr>
            <a:t>vínculo</a:t>
          </a:r>
          <a:r>
            <a:rPr lang="en-US" sz="3600" b="1" kern="1200" dirty="0" smtClean="0">
              <a:solidFill>
                <a:schemeClr val="bg1"/>
              </a:solidFill>
              <a:latin typeface="+mn-lt"/>
            </a:rPr>
            <a:t> de </a:t>
          </a:r>
          <a:r>
            <a:rPr lang="en-US" sz="3600" b="1" kern="1200" dirty="0" err="1" smtClean="0">
              <a:solidFill>
                <a:schemeClr val="bg1"/>
              </a:solidFill>
              <a:latin typeface="+mn-lt"/>
            </a:rPr>
            <a:t>fe</a:t>
          </a:r>
          <a:r>
            <a:rPr lang="en-US" sz="3600" b="1" kern="1200" dirty="0" smtClean="0">
              <a:solidFill>
                <a:schemeClr val="bg1"/>
              </a:solidFill>
              <a:latin typeface="+mn-lt"/>
            </a:rPr>
            <a:t> </a:t>
          </a:r>
          <a:endParaRPr lang="en-US" sz="3600" b="1" kern="1200" dirty="0">
            <a:solidFill>
              <a:schemeClr val="bg1"/>
            </a:solidFill>
            <a:effectLst>
              <a:outerShdw blurRad="38100" dist="38100" dir="2700000" algn="tl">
                <a:srgbClr val="000000">
                  <a:alpha val="43137"/>
                </a:srgbClr>
              </a:outerShdw>
            </a:effectLst>
            <a:latin typeface="+mn-lt"/>
          </a:endParaRPr>
        </a:p>
      </dsp:txBody>
      <dsp:txXfrm>
        <a:off x="76188" y="4964859"/>
        <a:ext cx="5722082" cy="931288"/>
      </dsp:txXfrm>
    </dsp:sp>
    <dsp:sp modelId="{9DC53390-B036-4A90-8F0C-C0B3ADA167CF}">
      <dsp:nvSpPr>
        <dsp:cNvPr id="0" name=""/>
        <dsp:cNvSpPr/>
      </dsp:nvSpPr>
      <dsp:spPr>
        <a:xfrm flipH="1">
          <a:off x="0" y="4950323"/>
          <a:ext cx="274077" cy="964642"/>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8120" tIns="99060" rIns="198120" bIns="99060" numCol="1" spcCol="1270" anchor="ctr" anchorCtr="0">
          <a:noAutofit/>
        </a:bodyPr>
        <a:lstStyle/>
        <a:p>
          <a:pPr lvl="0" algn="ctr" defTabSz="2311400">
            <a:lnSpc>
              <a:spcPct val="90000"/>
            </a:lnSpc>
            <a:spcBef>
              <a:spcPct val="0"/>
            </a:spcBef>
            <a:spcAft>
              <a:spcPct val="35000"/>
            </a:spcAft>
          </a:pPr>
          <a:endParaRPr lang="en-US" sz="5200" kern="1200" dirty="0"/>
        </a:p>
      </dsp:txBody>
      <dsp:txXfrm flipH="1">
        <a:off x="0" y="4950323"/>
        <a:ext cx="274077" cy="96464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5CCE24F5-6DFB-424F-8A8A-693449C45B0C}" type="datetimeFigureOut">
              <a:rPr lang="en-US" smtClean="0"/>
              <a:pPr/>
              <a:t>9/6/2012</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BFA97C57-F5EF-411D-BCBB-DEFB64C2C41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Teens and Religion</a:t>
            </a:r>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latin typeface="Calibri" pitchFamily="34" charset="0"/>
              </a:rPr>
              <a:t>What Are Teens  Seeking?</a:t>
            </a:r>
          </a:p>
          <a:p>
            <a:endParaRPr lang="en-US" b="1" dirty="0" smtClean="0">
              <a:effectLst>
                <a:outerShdw blurRad="38100" dist="38100" dir="2700000" algn="tl">
                  <a:srgbClr val="000000">
                    <a:alpha val="43137"/>
                  </a:srgbClr>
                </a:outerShdw>
              </a:effectLst>
              <a:latin typeface="Calibri" pitchFamily="34" charset="0"/>
            </a:endParaRPr>
          </a:p>
          <a:p>
            <a:pPr defTabSz="924916">
              <a:buFont typeface="Arial" pitchFamily="34" charset="0"/>
              <a:buChar char="•"/>
              <a:defRPr/>
            </a:pPr>
            <a:r>
              <a:rPr lang="en-US" b="1" dirty="0" smtClean="0">
                <a:effectLst>
                  <a:outerShdw blurRad="38100" dist="38100" dir="2700000" algn="tl">
                    <a:srgbClr val="000000">
                      <a:alpha val="43137"/>
                    </a:srgbClr>
                  </a:outerShdw>
                </a:effectLst>
                <a:latin typeface="Calibri" pitchFamily="34" charset="0"/>
              </a:rPr>
              <a:t> </a:t>
            </a:r>
            <a:r>
              <a:rPr lang="en-US" dirty="0" smtClean="0"/>
              <a:t>They seek in religion its rationality and its logic</a:t>
            </a:r>
            <a:r>
              <a:rPr lang="en-US" baseline="0" dirty="0" smtClean="0"/>
              <a:t> -- </a:t>
            </a:r>
            <a:r>
              <a:rPr lang="en-US" b="0" dirty="0" smtClean="0"/>
              <a:t>It is because that through their nature the adolescent is a reformer of the world and religion does not escape their criticism.</a:t>
            </a:r>
            <a:endParaRPr lang="en-US" dirty="0" smtClean="0"/>
          </a:p>
          <a:p>
            <a:pPr defTabSz="924916">
              <a:buFont typeface="Arial" pitchFamily="34" charset="0"/>
              <a:buChar char="•"/>
              <a:defRPr/>
            </a:pPr>
            <a:r>
              <a:rPr lang="en-US" dirty="0" smtClean="0"/>
              <a:t> They question religion for its values</a:t>
            </a:r>
            <a:r>
              <a:rPr lang="en-US" baseline="0" dirty="0" smtClean="0"/>
              <a:t> and its practical utility -- </a:t>
            </a:r>
            <a:r>
              <a:rPr lang="en-US" b="0" dirty="0" smtClean="0"/>
              <a:t>The problems that they have with religion are not because</a:t>
            </a:r>
            <a:r>
              <a:rPr lang="en-US" b="0" baseline="0" dirty="0" smtClean="0"/>
              <a:t> </a:t>
            </a:r>
            <a:r>
              <a:rPr lang="en-US" b="0" dirty="0" smtClean="0"/>
              <a:t>of religion itself, but because of poor models of parents and religious 	leaders.</a:t>
            </a:r>
            <a:endParaRPr lang="en-US" baseline="0" dirty="0" smtClean="0"/>
          </a:p>
          <a:p>
            <a:pPr defTabSz="924916">
              <a:buFont typeface="Arial" pitchFamily="34" charset="0"/>
              <a:buChar char="•"/>
              <a:defRPr/>
            </a:pPr>
            <a:r>
              <a:rPr lang="en-US" baseline="0" dirty="0" smtClean="0"/>
              <a:t>They want to know if religion is useful for something that is meaningful in life. -- </a:t>
            </a:r>
            <a:r>
              <a:rPr lang="en-US" b="0" dirty="0" smtClean="0"/>
              <a:t>They want a more authentic religion of reflection, with less routine, and more awareness. </a:t>
            </a:r>
            <a:r>
              <a:rPr lang="en-US" baseline="0" dirty="0" smtClean="0"/>
              <a:t>What good does this 	do me? What has the church’s teachings produced in the life of the believers? Is this worthwhile to get into this?</a:t>
            </a:r>
            <a:endParaRPr lang="en-US" b="1" dirty="0" smtClean="0">
              <a:effectLst>
                <a:outerShdw blurRad="38100" dist="38100" dir="2700000" algn="tl">
                  <a:srgbClr val="000000">
                    <a:alpha val="43137"/>
                  </a:srgbClr>
                </a:outerShdw>
              </a:effectLst>
              <a:latin typeface="Calibri" pitchFamily="34" charset="0"/>
            </a:endParaRPr>
          </a:p>
          <a:p>
            <a:endParaRPr lang="en-US" b="1" dirty="0" smtClean="0">
              <a:effectLst>
                <a:outerShdw blurRad="38100" dist="38100" dir="2700000" algn="tl">
                  <a:srgbClr val="000000">
                    <a:alpha val="43137"/>
                  </a:srgbClr>
                </a:outerShdw>
              </a:effectLst>
              <a:latin typeface="Calibri" pitchFamily="34" charset="0"/>
            </a:endParaRPr>
          </a:p>
          <a:p>
            <a:r>
              <a:rPr lang="en-US" dirty="0" smtClean="0"/>
              <a:t>What commonly happens at</a:t>
            </a:r>
            <a:r>
              <a:rPr lang="en-US" baseline="0" dirty="0" smtClean="0"/>
              <a:t> this age “is the loss of enjoyment for religion and for everything that has to do with religion, because of the practices learned during childhood.” (317)</a:t>
            </a:r>
          </a:p>
          <a:p>
            <a:r>
              <a:rPr lang="en-US" baseline="0" dirty="0" smtClean="0"/>
              <a:t>The child accepts everything that is told to them without questioning. There are many “whys” but few “</a:t>
            </a:r>
            <a:r>
              <a:rPr lang="en-US" baseline="0" dirty="0" err="1" smtClean="0"/>
              <a:t>becauses</a:t>
            </a:r>
            <a:r>
              <a:rPr lang="en-US" baseline="0" dirty="0" smtClean="0"/>
              <a:t>”. In the teen age years, the “whys” RECEIVE the connotation of “because”.</a:t>
            </a:r>
          </a:p>
          <a:p>
            <a:pPr defTabSz="924916">
              <a:defRPr/>
            </a:pPr>
            <a:r>
              <a:rPr lang="en-US" dirty="0" smtClean="0"/>
              <a:t>What is the moral, family, professional conduct of the father and mother? Are they true Christians,</a:t>
            </a:r>
            <a:r>
              <a:rPr lang="en-US" baseline="0" dirty="0" smtClean="0"/>
              <a:t> or just in appearance? How do the Christians that they know live? Are they one thing in the church and another outside the church?</a:t>
            </a:r>
          </a:p>
          <a:p>
            <a:endParaRPr lang="en-US"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Key Factors in Teens’ Response</a:t>
            </a:r>
          </a:p>
          <a:p>
            <a:endParaRPr lang="en-US" b="0" dirty="0" smtClean="0"/>
          </a:p>
          <a:p>
            <a:pPr lvl="0">
              <a:buFont typeface="Arial" pitchFamily="34" charset="0"/>
              <a:buChar char="•"/>
            </a:pPr>
            <a:r>
              <a:rPr lang="en-US" dirty="0" smtClean="0"/>
              <a:t> Positive response to religion depends on the role models exhibited by parents and the individuals who affect the religious life of the child and the adolescent.</a:t>
            </a:r>
          </a:p>
          <a:p>
            <a:pPr lvl="0">
              <a:buFont typeface="Arial" pitchFamily="34" charset="0"/>
              <a:buChar char="•"/>
            </a:pPr>
            <a:r>
              <a:rPr lang="en-US" dirty="0" smtClean="0"/>
              <a:t> The rebelliousness of the teen toward religion is a form of rebelling against the people who desire to impose upon them religion which they themselves many times do not practice.</a:t>
            </a:r>
          </a:p>
          <a:p>
            <a:pPr lvl="0">
              <a:buFont typeface="Arial" pitchFamily="34" charset="0"/>
              <a:buNone/>
            </a:pPr>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916">
              <a:defRPr/>
            </a:pPr>
            <a:r>
              <a:rPr lang="en-US" b="1" dirty="0" smtClean="0">
                <a:ln w="18415" cmpd="sng">
                  <a:solidFill>
                    <a:srgbClr val="FFFFFF"/>
                  </a:solidFill>
                  <a:prstDash val="solid"/>
                </a:ln>
                <a:solidFill>
                  <a:srgbClr val="FFFFFF"/>
                </a:solidFill>
              </a:rPr>
              <a:t>Religious Paradox for the Teen</a:t>
            </a:r>
          </a:p>
          <a:p>
            <a:pPr algn="l"/>
            <a:endParaRPr lang="en-US" dirty="0" smtClean="0">
              <a:ln w="18415" cmpd="sng">
                <a:solidFill>
                  <a:srgbClr val="FFFFFF"/>
                </a:solidFill>
                <a:prstDash val="solid"/>
              </a:ln>
              <a:solidFill>
                <a:srgbClr val="FFFFFF"/>
              </a:solidFill>
            </a:endParaRPr>
          </a:p>
          <a:p>
            <a:pPr defTabSz="924916">
              <a:buFont typeface="Arial" pitchFamily="34" charset="0"/>
              <a:buChar char="•"/>
              <a:defRP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He wants religion. He is concerned with spiritual matters. He desires the security that religion gives to the human being, but</a:t>
            </a:r>
          </a:p>
          <a:p>
            <a:pPr algn="l">
              <a:buFont typeface="Arial" pitchFamily="34" charset="0"/>
              <a:buChar char="•"/>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smtClean="0">
                <a:ln w="10541" cmpd="sng">
                  <a:noFill/>
                  <a:prstDash val="solid"/>
                </a:ln>
                <a:solidFill>
                  <a:schemeClr val="bg1"/>
                </a:solidFill>
                <a:effectLst>
                  <a:outerShdw blurRad="38100" dist="38100" dir="2700000" algn="tl">
                    <a:srgbClr val="000000">
                      <a:alpha val="43137"/>
                    </a:srgbClr>
                  </a:outerShdw>
                </a:effectLst>
              </a:rPr>
              <a:t>He rejects it, distances himself from it, becomes critical, hard and inflexible because of what he sees and lives within it.</a:t>
            </a:r>
          </a:p>
          <a:p>
            <a:pPr defTabSz="924916">
              <a:buFont typeface="Arial" pitchFamily="34" charset="0"/>
              <a:buChar char="•"/>
              <a:defRPr/>
            </a:pP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l"/>
            <a:endParaRPr lang="en-US" dirty="0" smtClean="0">
              <a:ln w="18415" cmpd="sng">
                <a:solidFill>
                  <a:srgbClr val="FFFFFF"/>
                </a:solidFill>
                <a:prstDash val="solid"/>
              </a:ln>
              <a:solidFill>
                <a:srgbClr val="FFFFFF"/>
              </a:solidFill>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smtClean="0"/>
              <a:t>What separates the teen from religion?</a:t>
            </a:r>
          </a:p>
          <a:p>
            <a:pPr lvl="0"/>
            <a:r>
              <a:rPr lang="en-US" dirty="0" smtClean="0"/>
              <a:t/>
            </a:r>
            <a:br>
              <a:rPr lang="en-US" dirty="0" smtClean="0"/>
            </a:br>
            <a:r>
              <a:rPr lang="en-US" sz="2800" dirty="0" smtClean="0"/>
              <a:t>Roger Dudley, a North American educator, states that there are three things that lead the teen to abandon the church</a:t>
            </a:r>
            <a:r>
              <a:rPr lang="en-US" sz="2400" dirty="0" smtClean="0"/>
              <a:t>.</a:t>
            </a:r>
          </a:p>
          <a:p>
            <a:pPr lvl="1"/>
            <a:r>
              <a:rPr lang="en-US" sz="2800" dirty="0" smtClean="0"/>
              <a:t>1. The quality of the interpersonal relationships between teens and those who exercise religious authority over them (parents and teachers).</a:t>
            </a:r>
          </a:p>
          <a:p>
            <a:pPr lvl="1"/>
            <a:r>
              <a:rPr lang="en-US" sz="2800" dirty="0" smtClean="0"/>
              <a:t>2. Inconsistency between what is professed as belief and what is lived.</a:t>
            </a:r>
          </a:p>
          <a:p>
            <a:pPr lvl="1"/>
            <a:r>
              <a:rPr lang="en-US" sz="2800" dirty="0" smtClean="0"/>
              <a:t>3. Concepts that teens have regarding religion.</a:t>
            </a:r>
          </a:p>
          <a:p>
            <a:endParaRPr lang="en-US" b="1" dirty="0" smtClean="0">
              <a:effectLst>
                <a:outerShdw blurRad="38100" dist="38100" dir="2700000" algn="tl">
                  <a:srgbClr val="000000">
                    <a:alpha val="43137"/>
                  </a:srgbClr>
                </a:outerShdw>
              </a:effectLst>
            </a:endParaRPr>
          </a:p>
          <a:p>
            <a:endParaRPr lang="en-US" b="1" dirty="0" smtClean="0">
              <a:effectLst>
                <a:outerShdw blurRad="38100" dist="38100" dir="2700000" algn="tl">
                  <a:srgbClr val="000000">
                    <a:alpha val="43137"/>
                  </a:srgbClr>
                </a:outerShdw>
              </a:effectLst>
            </a:endParaRPr>
          </a:p>
          <a:p>
            <a:endParaRPr lang="en-US" b="1" dirty="0" smtClean="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What type of religion is needed?</a:t>
            </a:r>
          </a:p>
          <a:p>
            <a:endParaRPr lang="en-US" b="1" dirty="0" smtClean="0">
              <a:effectLst>
                <a:outerShdw blurRad="38100" dist="38100" dir="2700000" algn="tl">
                  <a:srgbClr val="000000">
                    <a:alpha val="43137"/>
                  </a:srgbClr>
                </a:outerShdw>
              </a:effectLst>
            </a:endParaRPr>
          </a:p>
          <a:p>
            <a:pPr>
              <a:buFont typeface="Arial" pitchFamily="34" charset="0"/>
              <a:buChar char="•"/>
            </a:pPr>
            <a:r>
              <a:rPr lang="en-US" b="1" dirty="0" smtClean="0">
                <a:effectLst>
                  <a:outerShdw blurRad="38100" dist="38100" dir="2700000" algn="tl">
                    <a:srgbClr val="000000">
                      <a:alpha val="43137"/>
                    </a:srgbClr>
                  </a:outerShdw>
                </a:effectLst>
              </a:rPr>
              <a:t> Religion is questioned, its values, its practical utility, become the target of “rebellious” fire from that child who during his entire life was docile and submissive.</a:t>
            </a:r>
          </a:p>
          <a:p>
            <a:pPr>
              <a:buFont typeface="Arial" pitchFamily="34" charset="0"/>
              <a:buChar char="•"/>
            </a:pPr>
            <a:r>
              <a:rPr lang="en-US" b="1" dirty="0" smtClean="0">
                <a:effectLst>
                  <a:outerShdw blurRad="38100" dist="38100" dir="2700000" algn="tl">
                    <a:srgbClr val="000000">
                      <a:alpha val="43137"/>
                    </a:srgbClr>
                  </a:outerShdw>
                </a:effectLst>
              </a:rPr>
              <a:t> However for the teenager, religion is dogma, philosophy, ideology, abstract concepts for which they are not very interested. What the teen truly wants is to know if this IS USEFUL for something. And the only manner of knowing this is analyzing the religious life of the individuals who he knows.</a:t>
            </a:r>
          </a:p>
          <a:p>
            <a:endParaRPr lang="en-US"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smtClean="0"/>
              <a:t>What separates the teen from religion?</a:t>
            </a:r>
          </a:p>
          <a:p>
            <a:pPr lvl="0"/>
            <a:r>
              <a:rPr lang="en-US" dirty="0" smtClean="0"/>
              <a:t/>
            </a:r>
            <a:br>
              <a:rPr lang="en-US" dirty="0" smtClean="0"/>
            </a:br>
            <a:r>
              <a:rPr lang="en-US" sz="2800" dirty="0" smtClean="0"/>
              <a:t>Roger Dudley, a North American educator, states that there are three things that lead the teen to abandon the church</a:t>
            </a:r>
            <a:r>
              <a:rPr lang="en-US" sz="2400" dirty="0" smtClean="0"/>
              <a:t>.</a:t>
            </a:r>
          </a:p>
          <a:p>
            <a:pPr lvl="1"/>
            <a:r>
              <a:rPr lang="en-US" sz="2800" dirty="0" smtClean="0"/>
              <a:t>1. The quality of the interpersonal relationships between teens and those who exercise religious authority over them (parents and teachers).</a:t>
            </a:r>
          </a:p>
          <a:p>
            <a:pPr lvl="1"/>
            <a:r>
              <a:rPr lang="en-US" sz="2800" dirty="0" smtClean="0"/>
              <a:t>2. Inconsistency between what is professed as belief and what is lived.</a:t>
            </a:r>
          </a:p>
          <a:p>
            <a:pPr lvl="1"/>
            <a:r>
              <a:rPr lang="en-US" sz="2800" dirty="0" smtClean="0"/>
              <a:t>3. Concepts that teens have regarding religion.</a:t>
            </a:r>
          </a:p>
          <a:p>
            <a:endParaRPr lang="en-US" b="1" dirty="0" smtClean="0">
              <a:effectLst>
                <a:outerShdw blurRad="38100" dist="38100" dir="2700000" algn="tl">
                  <a:srgbClr val="000000">
                    <a:alpha val="43137"/>
                  </a:srgbClr>
                </a:outerShdw>
              </a:effectLst>
            </a:endParaRPr>
          </a:p>
          <a:p>
            <a:endParaRPr lang="en-US" b="1" dirty="0" smtClean="0">
              <a:effectLst>
                <a:outerShdw blurRad="38100" dist="38100" dir="2700000" algn="tl">
                  <a:srgbClr val="000000">
                    <a:alpha val="43137"/>
                  </a:srgbClr>
                </a:outerShdw>
              </a:effectLst>
            </a:endParaRPr>
          </a:p>
          <a:p>
            <a:endParaRPr lang="en-US" b="1" dirty="0" smtClean="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What type of religion is needed?</a:t>
            </a:r>
          </a:p>
          <a:p>
            <a:endParaRPr lang="en-US" b="1" dirty="0" smtClean="0">
              <a:effectLst>
                <a:outerShdw blurRad="38100" dist="38100" dir="2700000" algn="tl">
                  <a:srgbClr val="000000">
                    <a:alpha val="43137"/>
                  </a:srgbClr>
                </a:outerShdw>
              </a:effectLst>
            </a:endParaRPr>
          </a:p>
          <a:p>
            <a:pPr>
              <a:buFont typeface="Arial" pitchFamily="34" charset="0"/>
              <a:buChar char="•"/>
            </a:pPr>
            <a:r>
              <a:rPr lang="en-US" b="1" dirty="0" smtClean="0">
                <a:effectLst>
                  <a:outerShdw blurRad="38100" dist="38100" dir="2700000" algn="tl">
                    <a:srgbClr val="000000">
                      <a:alpha val="43137"/>
                    </a:srgbClr>
                  </a:outerShdw>
                </a:effectLst>
              </a:rPr>
              <a:t> Religion is questioned, its values, its practical utility, become the target of “rebellious” fire from that child who during his entire life was docile and submissive.</a:t>
            </a:r>
          </a:p>
          <a:p>
            <a:pPr>
              <a:buFont typeface="Arial" pitchFamily="34" charset="0"/>
              <a:buChar char="•"/>
            </a:pPr>
            <a:r>
              <a:rPr lang="en-US" b="1" dirty="0" smtClean="0">
                <a:effectLst>
                  <a:outerShdw blurRad="38100" dist="38100" dir="2700000" algn="tl">
                    <a:srgbClr val="000000">
                      <a:alpha val="43137"/>
                    </a:srgbClr>
                  </a:outerShdw>
                </a:effectLst>
              </a:rPr>
              <a:t> However for the teenager, religion is dogma, philosophy, ideology, abstract concepts for which they are not very interested. What the teen truly wants is to know if this IS USEFUL for something. And the only manner of knowing this is analyzing the religious life of the individuals who he knows.</a:t>
            </a:r>
          </a:p>
          <a:p>
            <a:endParaRPr lang="en-US"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916">
              <a:defRPr/>
            </a:pPr>
            <a:r>
              <a:rPr lang="en-US" b="1" dirty="0" smtClean="0"/>
              <a:t>Religion,</a:t>
            </a:r>
            <a:r>
              <a:rPr lang="en-US" b="1" baseline="0" dirty="0" smtClean="0"/>
              <a:t> Identify and Independence</a:t>
            </a:r>
          </a:p>
          <a:p>
            <a:pPr defTabSz="924916">
              <a:defRPr/>
            </a:pPr>
            <a:endParaRPr lang="en-US" b="1" baseline="0" dirty="0" smtClean="0"/>
          </a:p>
          <a:p>
            <a:pPr defTabSz="924916">
              <a:defRPr/>
            </a:pPr>
            <a:r>
              <a:rPr lang="en-US" b="1" dirty="0" smtClean="0"/>
              <a:t>One of the most important</a:t>
            </a:r>
            <a:r>
              <a:rPr lang="en-US" b="1" baseline="0" dirty="0" smtClean="0"/>
              <a:t> tasks of adolescence is obtaining independence, emotional as well as economic. This implies reaching a sense of identity. One key question for the teen is: “Who am I?...”</a:t>
            </a:r>
            <a:endParaRPr lang="en-US" b="1" dirty="0" smtClean="0"/>
          </a:p>
          <a:p>
            <a:endParaRPr lang="en-US" b="1" dirty="0" smtClean="0"/>
          </a:p>
          <a:p>
            <a:pPr lvl="0">
              <a:buFont typeface="Arial" pitchFamily="34" charset="0"/>
              <a:buChar char="•"/>
            </a:pPr>
            <a:r>
              <a:rPr lang="en-US" b="1" dirty="0" smtClean="0">
                <a:latin typeface="Arial Rounded MT Bold" pitchFamily="34" charset="0"/>
              </a:rPr>
              <a:t>When the young teen establishes differences between himself and his parents, he can reach the point of not accepting some values and customs adopted by them, as a means of seeing himself as a person with his own identity.</a:t>
            </a:r>
          </a:p>
          <a:p>
            <a:endParaRPr lang="en-US" sz="1400" b="1" dirty="0" smtClean="0">
              <a:latin typeface="Arial Rounded MT Bold" pitchFamily="34" charset="0"/>
            </a:endParaRPr>
          </a:p>
          <a:p>
            <a:endParaRPr lang="en-US" b="1" u="none"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916">
              <a:defRPr/>
            </a:pPr>
            <a:r>
              <a:rPr lang="en-US" b="1" dirty="0" smtClean="0">
                <a:latin typeface="Arial Rounded MT Bold" pitchFamily="34" charset="0"/>
              </a:rPr>
              <a:t>If parents or other authority figures understand the necessity and the nature o f the process of emancipation, they can really help with intelligent and understanding guidance. But if they fight against the process, trying to impose their value system on the teen, not allowing him to obtain a separate identity, the result can be: </a:t>
            </a:r>
            <a:r>
              <a:rPr lang="en-US" b="1" u="sng" dirty="0" smtClean="0">
                <a:latin typeface="Arial Rounded MT Bold" pitchFamily="34" charset="0"/>
              </a:rPr>
              <a:t>Rejection of religion.</a:t>
            </a:r>
          </a:p>
          <a:p>
            <a:endParaRPr lang="en-US" b="1" dirty="0" smtClean="0"/>
          </a:p>
          <a:p>
            <a:endParaRPr lang="en-US"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916">
              <a:defRPr/>
            </a:pPr>
            <a:r>
              <a:rPr lang="en-US" b="1" dirty="0" smtClean="0">
                <a:latin typeface="Arial Rounded MT Bold" pitchFamily="34" charset="0"/>
              </a:rPr>
              <a:t>“The rebellion or challenge of the teen is related to his uneasiness regarding his identity. In his declaration of independence, he rejects the concepts and teaching of his initial phase”.</a:t>
            </a:r>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The National Study of Youth  and Religion </a:t>
            </a:r>
          </a:p>
          <a:p>
            <a:endParaRPr lang="en-US" b="1" dirty="0" smtClean="0">
              <a:effectLst>
                <a:outerShdw blurRad="38100" dist="38100" dir="2700000" algn="tl">
                  <a:srgbClr val="000000">
                    <a:alpha val="43137"/>
                  </a:srgbClr>
                </a:outerShdw>
              </a:effectLst>
            </a:endParaRPr>
          </a:p>
          <a:p>
            <a:pPr marL="231229" indent="-231229" defTabSz="924916">
              <a:buFontTx/>
              <a:buAutoNum type="arabicPeriod"/>
              <a:defRPr/>
            </a:pPr>
            <a:r>
              <a:rPr lang="en-US" b="1" dirty="0" smtClean="0">
                <a:effectLst>
                  <a:outerShdw blurRad="38100" dist="38100" dir="2700000" algn="tl">
                    <a:srgbClr val="000000">
                      <a:alpha val="43137"/>
                    </a:srgbClr>
                  </a:outerShdw>
                </a:effectLst>
                <a:latin typeface="Arial Black" pitchFamily="34" charset="0"/>
              </a:rPr>
              <a:t>Religious Participation</a:t>
            </a:r>
          </a:p>
          <a:p>
            <a:pPr marL="231229" indent="-231229" defTabSz="924916">
              <a:buFont typeface="Arial" pitchFamily="34" charset="0"/>
              <a:buChar char="•"/>
              <a:defRPr/>
            </a:pPr>
            <a:r>
              <a:rPr lang="en-US" dirty="0" smtClean="0">
                <a:effectLst>
                  <a:outerShdw blurRad="38100" dist="38100" dir="2700000" algn="tl">
                    <a:srgbClr val="000000">
                      <a:alpha val="43137"/>
                    </a:srgbClr>
                  </a:outerShdw>
                </a:effectLst>
              </a:rPr>
              <a:t>Teens are relatively actively in religious organizations and activities.</a:t>
            </a:r>
          </a:p>
          <a:p>
            <a:pPr marL="231229" indent="-231229" defTabSz="924916">
              <a:buFont typeface="Arial" pitchFamily="34" charset="0"/>
              <a:buChar char="•"/>
              <a:defRPr/>
            </a:pPr>
            <a:r>
              <a:rPr lang="en-US" dirty="0" smtClean="0">
                <a:effectLst>
                  <a:outerShdw blurRad="38100" dist="38100" dir="2700000" algn="tl">
                    <a:srgbClr val="000000">
                      <a:alpha val="43137"/>
                    </a:srgbClr>
                  </a:outerShdw>
                </a:effectLst>
              </a:rPr>
              <a:t>Teens attend Sunday school, church, or youth groups, pray and study the Bible.</a:t>
            </a:r>
          </a:p>
          <a:p>
            <a:pPr marL="231229" indent="-231229" defTabSz="924916">
              <a:defRPr/>
            </a:pPr>
            <a:endParaRPr lang="en-US" dirty="0" smtClean="0"/>
          </a:p>
          <a:p>
            <a:pPr marL="231229" indent="-231229" defTabSz="924916">
              <a:defRPr/>
            </a:pPr>
            <a:r>
              <a:rPr lang="en-US" dirty="0" smtClean="0"/>
              <a:t>	Teenagers are relatively active in religious organizations and activities, both within and beyond their churches. About one-half of all teens surveyed attend church weekly, with their parents and</a:t>
            </a:r>
            <a:r>
              <a:rPr lang="en-US" baseline="0" dirty="0" smtClean="0"/>
              <a:t> </a:t>
            </a:r>
            <a:r>
              <a:rPr lang="en-US" dirty="0" smtClean="0"/>
              <a:t>peers, participate in Sunday school or in a religious youth group, pray and attend a religious summer camp or retreat, though less than one-third read the Bible each week. This also means, however, that substantial numbers of teens are not actively participating in their religious traditions. </a:t>
            </a:r>
            <a:br>
              <a:rPr lang="en-US" dirty="0" smtClean="0"/>
            </a:br>
            <a:endParaRPr lang="en-US" b="0" dirty="0" smtClean="0"/>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The National Study of Youth  and Religion </a:t>
            </a:r>
          </a:p>
          <a:p>
            <a:endParaRPr lang="en-US" b="1" dirty="0" smtClean="0">
              <a:effectLst>
                <a:outerShdw blurRad="38100" dist="38100" dir="2700000" algn="tl">
                  <a:srgbClr val="000000">
                    <a:alpha val="43137"/>
                  </a:srgbClr>
                </a:outerShdw>
              </a:effectLst>
            </a:endParaRPr>
          </a:p>
          <a:p>
            <a:pPr defTabSz="924916">
              <a:defRPr/>
            </a:pPr>
            <a:r>
              <a:rPr lang="en-US" b="1" dirty="0" smtClean="0">
                <a:effectLst>
                  <a:outerShdw blurRad="38100" dist="38100" dir="2700000" algn="tl">
                    <a:srgbClr val="000000">
                      <a:alpha val="43137"/>
                    </a:srgbClr>
                  </a:outerShdw>
                </a:effectLst>
                <a:latin typeface="Arial Black" pitchFamily="34" charset="0"/>
              </a:rPr>
              <a:t>2. Theological Beliefs </a:t>
            </a:r>
          </a:p>
          <a:p>
            <a:pPr defTabSz="924916">
              <a:buFont typeface="Arial" pitchFamily="34" charset="0"/>
              <a:buChar char="•"/>
              <a:defRPr/>
            </a:pPr>
            <a:r>
              <a:rPr lang="en-US" b="1" dirty="0" smtClean="0">
                <a:effectLst>
                  <a:outerShdw blurRad="38100" dist="38100" dir="2700000" algn="tl">
                    <a:srgbClr val="000000">
                      <a:alpha val="43137"/>
                    </a:srgbClr>
                  </a:outerShdw>
                </a:effectLst>
                <a:latin typeface="Arial Black" pitchFamily="34" charset="0"/>
              </a:rPr>
              <a:t> </a:t>
            </a:r>
            <a:r>
              <a:rPr lang="en-US" dirty="0" smtClean="0">
                <a:effectLst>
                  <a:outerShdw blurRad="38100" dist="38100" dir="2700000" algn="tl">
                    <a:srgbClr val="000000">
                      <a:alpha val="43137"/>
                    </a:srgbClr>
                  </a:outerShdw>
                </a:effectLst>
              </a:rPr>
              <a:t>Teens are likely to hold many traditional Christian religious beliefs.</a:t>
            </a:r>
          </a:p>
          <a:p>
            <a:pPr defTabSz="924916">
              <a:buFont typeface="Arial" pitchFamily="34" charset="0"/>
              <a:buChar char="•"/>
              <a:defRPr/>
            </a:pPr>
            <a:r>
              <a:rPr lang="en-US" dirty="0" smtClean="0">
                <a:effectLst>
                  <a:outerShdw blurRad="38100" dist="38100" dir="2700000" algn="tl">
                    <a:srgbClr val="000000">
                      <a:alpha val="43137"/>
                    </a:srgbClr>
                  </a:outerShdw>
                </a:effectLst>
              </a:rPr>
              <a:t> Majority of teens believe in God, afterlife, angels, miracles, demons, judgment.</a:t>
            </a:r>
          </a:p>
          <a:p>
            <a:pPr defTabSz="924916">
              <a:buFont typeface="Arial" pitchFamily="34" charset="0"/>
              <a:buChar char="•"/>
              <a:defRPr/>
            </a:pPr>
            <a:endParaRPr lang="en-US" dirty="0" smtClean="0">
              <a:effectLst>
                <a:outerShdw blurRad="38100" dist="38100" dir="2700000" algn="tl">
                  <a:srgbClr val="000000">
                    <a:alpha val="43137"/>
                  </a:srgbClr>
                </a:outerShdw>
              </a:effectLst>
            </a:endParaRPr>
          </a:p>
          <a:p>
            <a:pPr defTabSz="924916">
              <a:defRPr/>
            </a:pPr>
            <a:r>
              <a:rPr lang="en-US" dirty="0" smtClean="0"/>
              <a:t>Teens also view God as a personal being involved in the lives of people today. Sizable numbers of Protestant teens, on the other hand, do not hold these traditional values sacred. </a:t>
            </a:r>
            <a:br>
              <a:rPr lang="en-US" dirty="0" smtClean="0"/>
            </a:br>
            <a:endParaRPr lang="en-US" b="1" dirty="0" smtClean="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Why Do We Need to Understand Teens? (</a:t>
            </a:r>
            <a:r>
              <a:rPr lang="en-US" b="1" dirty="0" err="1" smtClean="0"/>
              <a:t>Barna</a:t>
            </a:r>
            <a:r>
              <a:rPr lang="en-US" b="1" dirty="0" smtClean="0"/>
              <a:t>)</a:t>
            </a:r>
          </a:p>
          <a:p>
            <a:endParaRPr lang="en-US" b="1" dirty="0" smtClean="0"/>
          </a:p>
          <a:p>
            <a:r>
              <a:rPr lang="en-US" dirty="0" smtClean="0"/>
              <a:t>According to George </a:t>
            </a:r>
            <a:r>
              <a:rPr lang="en-US" dirty="0" err="1" smtClean="0"/>
              <a:t>Barna</a:t>
            </a:r>
            <a:r>
              <a:rPr lang="en-US" dirty="0" smtClean="0"/>
              <a:t>, studying teens is a task undertaken by few individuals.  For the most part, parents hope to survive the teenaged years of their kids so they will feel they have earned retirement; teachers expect icon status for managing young adults; and church youth workers see such a ministry as a means of retaining a “in touch” image among their peers and elders.  </a:t>
            </a:r>
          </a:p>
          <a:p>
            <a:r>
              <a:rPr lang="en-US" dirty="0" smtClean="0"/>
              <a:t>But teenagers do matter to us.  There are at least 4 significant reasons whey every adult should take the time and make the effort to understand the teenaged bastion that populates our country.  </a:t>
            </a:r>
          </a:p>
          <a:p>
            <a:endParaRPr lang="en-US" dirty="0" smtClean="0"/>
          </a:p>
          <a:p>
            <a:pPr>
              <a:buFont typeface="Arial" pitchFamily="34" charset="0"/>
              <a:buChar char="•"/>
            </a:pPr>
            <a:r>
              <a:rPr lang="en-US" b="0" dirty="0" smtClean="0">
                <a:effectLst>
                  <a:outerShdw blurRad="38100" dist="38100" dir="2700000" algn="tl">
                    <a:srgbClr val="000000">
                      <a:alpha val="43137"/>
                    </a:srgbClr>
                  </a:outerShdw>
                </a:effectLst>
              </a:rPr>
              <a:t> Teens largely define the values and leisure endeavors of the nation.</a:t>
            </a:r>
          </a:p>
          <a:p>
            <a:pPr>
              <a:buFont typeface="Arial" pitchFamily="34" charset="0"/>
              <a:buChar char="•"/>
            </a:pPr>
            <a:r>
              <a:rPr lang="en-US" b="0" dirty="0" smtClean="0">
                <a:effectLst>
                  <a:outerShdw blurRad="38100" dist="38100" dir="2700000" algn="tl">
                    <a:srgbClr val="000000">
                      <a:alpha val="43137"/>
                    </a:srgbClr>
                  </a:outerShdw>
                </a:effectLst>
              </a:rPr>
              <a:t> The economy is substantially shaped by their choices as consumers and their work habits in the work force.</a:t>
            </a:r>
          </a:p>
          <a:p>
            <a:pPr>
              <a:buFont typeface="Arial" pitchFamily="34" charset="0"/>
              <a:buChar char="•"/>
            </a:pPr>
            <a:r>
              <a:rPr lang="en-US" b="0" dirty="0" smtClean="0">
                <a:effectLst>
                  <a:outerShdw blurRad="38100" dist="38100" dir="2700000" algn="tl">
                    <a:srgbClr val="000000">
                      <a:alpha val="43137"/>
                    </a:srgbClr>
                  </a:outerShdw>
                </a:effectLst>
              </a:rPr>
              <a:t> The nature of the family depends on how teens prioritize family and approach parenting</a:t>
            </a:r>
          </a:p>
          <a:p>
            <a:pPr>
              <a:buFont typeface="Arial" pitchFamily="34" charset="0"/>
              <a:buChar char="•"/>
            </a:pPr>
            <a:r>
              <a:rPr lang="en-US" b="0" dirty="0" smtClean="0">
                <a:effectLst>
                  <a:outerShdw blurRad="38100" dist="38100" dir="2700000" algn="tl">
                    <a:srgbClr val="000000">
                      <a:alpha val="43137"/>
                    </a:srgbClr>
                  </a:outerShdw>
                </a:effectLst>
              </a:rPr>
              <a:t> The future of the Church will be determined by their faith commitments.</a:t>
            </a:r>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The National Study of Youth  and Religion </a:t>
            </a:r>
          </a:p>
          <a:p>
            <a:endParaRPr lang="en-US" b="1" dirty="0" smtClean="0">
              <a:effectLst>
                <a:outerShdw blurRad="38100" dist="38100" dir="2700000" algn="tl">
                  <a:srgbClr val="000000">
                    <a:alpha val="43137"/>
                  </a:srgbClr>
                </a:outerShdw>
              </a:effectLst>
            </a:endParaRPr>
          </a:p>
          <a:p>
            <a:pPr defTabSz="924916">
              <a:defRPr/>
            </a:pPr>
            <a:r>
              <a:rPr lang="en-US" b="1" dirty="0" smtClean="0">
                <a:effectLst>
                  <a:outerShdw blurRad="38100" dist="38100" dir="2700000" algn="tl">
                    <a:srgbClr val="000000">
                      <a:alpha val="43137"/>
                    </a:srgbClr>
                  </a:outerShdw>
                </a:effectLst>
                <a:latin typeface="Arial Black" pitchFamily="34" charset="0"/>
              </a:rPr>
              <a:t>3. Christian Religions Beliefs </a:t>
            </a:r>
          </a:p>
          <a:p>
            <a:pPr defTabSz="924916">
              <a:buFont typeface="Arial" pitchFamily="34" charset="0"/>
              <a:buChar char="•"/>
              <a:defRPr/>
            </a:pPr>
            <a:r>
              <a:rPr lang="en-US" dirty="0" smtClean="0">
                <a:effectLst>
                  <a:outerShdw blurRad="38100" dist="38100" dir="2700000" algn="tl">
                    <a:srgbClr val="000000">
                      <a:alpha val="43137"/>
                    </a:srgbClr>
                  </a:outerShdw>
                </a:effectLst>
              </a:rPr>
              <a:t> Teens from conservative denominations more likely than mainline teens to hold these religious beliefs.</a:t>
            </a:r>
          </a:p>
          <a:p>
            <a:endParaRPr lang="en-US" dirty="0" smtClean="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The National Study of Youth  and Religion </a:t>
            </a:r>
          </a:p>
          <a:p>
            <a:endParaRPr lang="en-US" b="1" dirty="0" smtClean="0">
              <a:effectLst>
                <a:outerShdw blurRad="38100" dist="38100" dir="2700000" algn="tl">
                  <a:srgbClr val="000000">
                    <a:alpha val="43137"/>
                  </a:srgbClr>
                </a:outerShdw>
              </a:effectLst>
            </a:endParaRPr>
          </a:p>
          <a:p>
            <a:pPr defTabSz="924916">
              <a:defRPr/>
            </a:pPr>
            <a:r>
              <a:rPr lang="en-US" b="1" dirty="0" smtClean="0">
                <a:effectLst>
                  <a:outerShdw blurRad="38100" dist="38100" dir="2700000" algn="tl">
                    <a:srgbClr val="000000">
                      <a:alpha val="43137"/>
                    </a:srgbClr>
                  </a:outerShdw>
                </a:effectLst>
                <a:latin typeface="Arial Black" pitchFamily="34" charset="0"/>
              </a:rPr>
              <a:t>4. Importance of Faith</a:t>
            </a:r>
          </a:p>
          <a:p>
            <a:pPr defTabSz="924916">
              <a:buFont typeface="Arial" pitchFamily="34" charset="0"/>
              <a:buChar char="•"/>
              <a:defRPr/>
            </a:pPr>
            <a:r>
              <a:rPr lang="en-US" b="1" dirty="0" smtClean="0">
                <a:effectLst>
                  <a:outerShdw blurRad="38100" dist="38100" dir="2700000" algn="tl">
                    <a:srgbClr val="000000">
                      <a:alpha val="43137"/>
                    </a:srgbClr>
                  </a:outerShdw>
                </a:effectLst>
                <a:latin typeface="Arial Black" pitchFamily="34" charset="0"/>
              </a:rPr>
              <a:t> </a:t>
            </a:r>
            <a:r>
              <a:rPr lang="en-US" dirty="0" smtClean="0">
                <a:effectLst>
                  <a:outerShdw blurRad="38100" dist="38100" dir="2700000" algn="tl">
                    <a:srgbClr val="000000">
                      <a:alpha val="43137"/>
                    </a:srgbClr>
                  </a:outerShdw>
                </a:effectLst>
              </a:rPr>
              <a:t>Majority of teens report that their religious faith is very important in their lives.</a:t>
            </a:r>
          </a:p>
          <a:p>
            <a:pPr defTabSz="924916">
              <a:buFont typeface="Arial" pitchFamily="34" charset="0"/>
              <a:buChar char="•"/>
              <a:defRPr/>
            </a:pPr>
            <a:r>
              <a:rPr lang="en-US" dirty="0" smtClean="0">
                <a:effectLst>
                  <a:outerShdw blurRad="38100" dist="38100" dir="2700000" algn="tl">
                    <a:srgbClr val="000000">
                      <a:alpha val="43137"/>
                    </a:srgbClr>
                  </a:outerShdw>
                </a:effectLst>
              </a:rPr>
              <a:t> Most of them have shared their faith with someone not of their faith &amp; have had great worship experience.</a:t>
            </a:r>
          </a:p>
          <a:p>
            <a:pPr defTabSz="924916">
              <a:defRPr/>
            </a:pPr>
            <a:endParaRPr lang="en-US" dirty="0" smtClean="0">
              <a:effectLst>
                <a:outerShdw blurRad="38100" dist="38100" dir="2700000" algn="tl">
                  <a:srgbClr val="000000">
                    <a:alpha val="43137"/>
                  </a:srgbClr>
                </a:outerShdw>
              </a:effectLst>
              <a:latin typeface="Arial Black" pitchFamily="34" charset="0"/>
            </a:endParaRPr>
          </a:p>
          <a:p>
            <a:pPr defTabSz="924916">
              <a:defRPr/>
            </a:pPr>
            <a:r>
              <a:rPr lang="en-US" dirty="0" smtClean="0"/>
              <a:t>Most of them also say that their families talk about religion together and the importance of sharing their faith.  A large minority of all teenagers, and in the case of some denominations a majority of teenagers, do not report that religious faith is very important in their lives. </a:t>
            </a:r>
            <a:br>
              <a:rPr lang="en-US" dirty="0" smtClean="0"/>
            </a:br>
            <a:endParaRPr lang="en-US" dirty="0" smtClean="0">
              <a:effectLst>
                <a:outerShdw blurRad="38100" dist="38100" dir="2700000" algn="tl">
                  <a:srgbClr val="000000">
                    <a:alpha val="43137"/>
                  </a:srgbClr>
                </a:outerShdw>
              </a:effectLst>
              <a:latin typeface="Arial Black" pitchFamily="34" charset="0"/>
            </a:endParaRPr>
          </a:p>
          <a:p>
            <a:endParaRPr lang="en-US" b="1" dirty="0" smtClean="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The National Study of Youth  and Religion </a:t>
            </a:r>
          </a:p>
          <a:p>
            <a:endParaRPr lang="en-US" b="1" dirty="0" smtClean="0">
              <a:effectLst>
                <a:outerShdw blurRad="38100" dist="38100" dir="2700000" algn="tl">
                  <a:srgbClr val="000000">
                    <a:alpha val="43137"/>
                  </a:srgbClr>
                </a:outerShdw>
              </a:effectLst>
              <a:latin typeface="Arial Black" pitchFamily="34" charset="0"/>
            </a:endParaRPr>
          </a:p>
          <a:p>
            <a:r>
              <a:rPr lang="en-US" b="1" dirty="0" smtClean="0">
                <a:effectLst>
                  <a:outerShdw blurRad="38100" dist="38100" dir="2700000" algn="tl">
                    <a:srgbClr val="000000">
                      <a:alpha val="43137"/>
                    </a:srgbClr>
                  </a:outerShdw>
                </a:effectLst>
                <a:latin typeface="Arial Black" pitchFamily="34" charset="0"/>
              </a:rPr>
              <a:t>5. Evaluation of Churches</a:t>
            </a:r>
          </a:p>
          <a:p>
            <a:pPr>
              <a:buFont typeface="Arial" pitchFamily="34" charset="0"/>
              <a:buChar char="•"/>
            </a:pPr>
            <a:r>
              <a:rPr lang="en-US" b="1" dirty="0" smtClean="0">
                <a:effectLst>
                  <a:outerShdw blurRad="38100" dist="38100" dir="2700000" algn="tl">
                    <a:srgbClr val="000000">
                      <a:alpha val="43137"/>
                    </a:srgbClr>
                  </a:outerShdw>
                </a:effectLst>
                <a:latin typeface="Arial Black" pitchFamily="34" charset="0"/>
              </a:rPr>
              <a:t> </a:t>
            </a:r>
            <a:r>
              <a:rPr lang="en-US" dirty="0" smtClean="0">
                <a:effectLst>
                  <a:outerShdw blurRad="38100" dist="38100" dir="2700000" algn="tl">
                    <a:srgbClr val="000000">
                      <a:alpha val="43137"/>
                    </a:srgbClr>
                  </a:outerShdw>
                </a:effectLst>
              </a:rPr>
              <a:t>Majority of teens express relatively positive views of their churches and fellow church members.</a:t>
            </a:r>
          </a:p>
          <a:p>
            <a:pPr>
              <a:buFont typeface="Arial" pitchFamily="34" charset="0"/>
              <a:buChar char="•"/>
            </a:pPr>
            <a:r>
              <a:rPr lang="en-US" dirty="0" smtClean="0">
                <a:effectLst>
                  <a:outerShdw blurRad="38100" dist="38100" dir="2700000" algn="tl">
                    <a:srgbClr val="000000">
                      <a:alpha val="43137"/>
                    </a:srgbClr>
                  </a:outerShdw>
                </a:effectLst>
              </a:rPr>
              <a:t> They would continue going to church if given the choice &amp; that their church is warm &amp; welcoming.</a:t>
            </a:r>
          </a:p>
          <a:p>
            <a:pPr>
              <a:buFont typeface="Arial" pitchFamily="34" charset="0"/>
              <a:buChar char="•"/>
            </a:pPr>
            <a:endParaRPr lang="en-US" dirty="0" smtClean="0">
              <a:effectLst>
                <a:outerShdw blurRad="38100" dist="38100" dir="2700000" algn="tl">
                  <a:srgbClr val="000000">
                    <a:alpha val="43137"/>
                  </a:srgbClr>
                </a:outerShdw>
              </a:effectLst>
            </a:endParaRPr>
          </a:p>
          <a:p>
            <a:pPr>
              <a:buFont typeface="Arial" pitchFamily="34" charset="0"/>
              <a:buNone/>
            </a:pPr>
            <a:r>
              <a:rPr lang="en-US" sz="1100" dirty="0" smtClean="0"/>
              <a:t/>
            </a:r>
            <a:br>
              <a:rPr lang="en-US" sz="1100" dirty="0" smtClean="0"/>
            </a:br>
            <a:r>
              <a:rPr lang="en-US" sz="1100" dirty="0" smtClean="0"/>
              <a:t/>
            </a:r>
            <a:br>
              <a:rPr lang="en-US" sz="1100" dirty="0" smtClean="0"/>
            </a:br>
            <a:r>
              <a:rPr lang="en-US" sz="1100" dirty="0" smtClean="0"/>
              <a:t> </a:t>
            </a:r>
            <a:endParaRPr lang="en-US" sz="1100" dirty="0" smtClean="0">
              <a:effectLst>
                <a:outerShdw blurRad="38100" dist="38100" dir="2700000" algn="tl">
                  <a:srgbClr val="000000">
                    <a:alpha val="43137"/>
                  </a:srgbClr>
                </a:outerShdw>
              </a:effectLst>
            </a:endParaRPr>
          </a:p>
          <a:p>
            <a:endParaRPr lang="en-US" dirty="0">
              <a:effectLst>
                <a:outerShdw blurRad="38100" dist="38100" dir="2700000" algn="tl">
                  <a:srgbClr val="000000">
                    <a:alpha val="43137"/>
                  </a:srgbClr>
                </a:outerShdw>
              </a:effectLst>
              <a:latin typeface="Arial Black" pitchFamily="34" charset="0"/>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George </a:t>
            </a:r>
            <a:r>
              <a:rPr lang="en-US" b="1" dirty="0" err="1" smtClean="0">
                <a:effectLst>
                  <a:outerShdw blurRad="38100" dist="38100" dir="2700000" algn="tl">
                    <a:srgbClr val="000000">
                      <a:alpha val="43137"/>
                    </a:srgbClr>
                  </a:outerShdw>
                </a:effectLst>
              </a:rPr>
              <a:t>Barna’s</a:t>
            </a:r>
            <a:r>
              <a:rPr lang="en-US" b="1" dirty="0" smtClean="0">
                <a:effectLst>
                  <a:outerShdw blurRad="38100" dist="38100" dir="2700000" algn="tl">
                    <a:srgbClr val="000000">
                      <a:alpha val="43137"/>
                    </a:srgbClr>
                  </a:outerShdw>
                </a:effectLst>
              </a:rPr>
              <a:t> Research</a:t>
            </a:r>
          </a:p>
          <a:p>
            <a:endParaRPr lang="en-US" b="1" dirty="0" smtClean="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COMMITMENT TO CHRISTIANITY</a:t>
            </a:r>
          </a:p>
          <a:p>
            <a:r>
              <a:rPr lang="en-US" dirty="0" smtClean="0">
                <a:effectLst>
                  <a:outerShdw blurRad="38100" dist="38100" dir="2700000" algn="tl">
                    <a:srgbClr val="000000">
                      <a:alpha val="43137"/>
                    </a:srgbClr>
                  </a:outerShdw>
                </a:effectLst>
              </a:rPr>
              <a:t>			</a:t>
            </a:r>
            <a:r>
              <a:rPr lang="en-US" b="1" u="sng" dirty="0" smtClean="0"/>
              <a:t>1997</a:t>
            </a:r>
            <a:r>
              <a:rPr lang="en-US" b="1" dirty="0" smtClean="0"/>
              <a:t>	</a:t>
            </a:r>
            <a:r>
              <a:rPr lang="en-US" b="1" u="sng" dirty="0" smtClean="0"/>
              <a:t>1998</a:t>
            </a:r>
            <a:r>
              <a:rPr lang="en-US" b="1" dirty="0" smtClean="0"/>
              <a:t>	</a:t>
            </a:r>
            <a:r>
              <a:rPr lang="en-US" b="1" u="sng" dirty="0" smtClean="0"/>
              <a:t>1999</a:t>
            </a:r>
            <a:r>
              <a:rPr lang="en-US" b="1" dirty="0" smtClean="0"/>
              <a:t>	</a:t>
            </a:r>
            <a:r>
              <a:rPr lang="en-US" b="1" u="sng" dirty="0" smtClean="0"/>
              <a:t>2000</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Absolutely committed to it		 29%	  27%	  26%	 31%</a:t>
            </a:r>
          </a:p>
          <a:p>
            <a:r>
              <a:rPr lang="en-US" dirty="0" smtClean="0">
                <a:effectLst>
                  <a:outerShdw blurRad="38100" dist="38100" dir="2700000" algn="tl">
                    <a:srgbClr val="000000">
                      <a:alpha val="43137"/>
                    </a:srgbClr>
                  </a:outerShdw>
                </a:effectLst>
              </a:rPr>
              <a:t>Moderately committed to it		 47	  53	  57	 49</a:t>
            </a:r>
          </a:p>
          <a:p>
            <a:r>
              <a:rPr lang="en-US" dirty="0" smtClean="0"/>
              <a:t>Not too committed to it		 18	  16	  14	 14</a:t>
            </a:r>
          </a:p>
          <a:p>
            <a:r>
              <a:rPr lang="en-US" dirty="0" smtClean="0"/>
              <a:t>Not at all committed to it		   7	    5   	    3	   5</a:t>
            </a:r>
          </a:p>
          <a:p>
            <a:endParaRPr lang="en-US" dirty="0" smtClean="0"/>
          </a:p>
          <a:p>
            <a:r>
              <a:rPr lang="en-US" dirty="0" smtClean="0"/>
              <a:t>Sample size			620	 605	 614	 605</a:t>
            </a:r>
          </a:p>
        </p:txBody>
      </p:sp>
      <p:sp>
        <p:nvSpPr>
          <p:cNvPr id="4" name="Slide Number Placeholder 3"/>
          <p:cNvSpPr>
            <a:spLocks noGrp="1"/>
          </p:cNvSpPr>
          <p:nvPr>
            <p:ph type="sldNum" sz="quarter" idx="10"/>
          </p:nvPr>
        </p:nvSpPr>
        <p:spPr/>
        <p:txBody>
          <a:bodyPr/>
          <a:lstStyle/>
          <a:p>
            <a:fld id="{BFA97C57-F5EF-411D-BCBB-DEFB64C2C415}"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George </a:t>
            </a:r>
            <a:r>
              <a:rPr lang="en-US" b="1" dirty="0" err="1" smtClean="0">
                <a:effectLst>
                  <a:outerShdw blurRad="38100" dist="38100" dir="2700000" algn="tl">
                    <a:srgbClr val="000000">
                      <a:alpha val="43137"/>
                    </a:srgbClr>
                  </a:outerShdw>
                </a:effectLst>
              </a:rPr>
              <a:t>Barna’s</a:t>
            </a:r>
            <a:r>
              <a:rPr lang="en-US" b="1" dirty="0" smtClean="0">
                <a:effectLst>
                  <a:outerShdw blurRad="38100" dist="38100" dir="2700000" algn="tl">
                    <a:srgbClr val="000000">
                      <a:alpha val="43137"/>
                    </a:srgbClr>
                  </a:outerShdw>
                </a:effectLst>
              </a:rPr>
              <a:t> Research</a:t>
            </a:r>
          </a:p>
          <a:p>
            <a:endParaRPr lang="en-US" b="1" dirty="0" smtClean="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COMMITMENT TO CHRISTIANITY</a:t>
            </a:r>
          </a:p>
          <a:p>
            <a:r>
              <a:rPr lang="en-US" dirty="0" smtClean="0">
                <a:effectLst>
                  <a:outerShdw blurRad="38100" dist="38100" dir="2700000" algn="tl">
                    <a:srgbClr val="000000">
                      <a:alpha val="43137"/>
                    </a:srgbClr>
                  </a:outerShdw>
                </a:effectLst>
              </a:rPr>
              <a:t>			</a:t>
            </a:r>
            <a:r>
              <a:rPr lang="en-US" b="1" u="sng" dirty="0" smtClean="0"/>
              <a:t>1997</a:t>
            </a:r>
            <a:r>
              <a:rPr lang="en-US" b="1" dirty="0" smtClean="0"/>
              <a:t>	</a:t>
            </a:r>
            <a:r>
              <a:rPr lang="en-US" b="1" u="sng" dirty="0" smtClean="0"/>
              <a:t>1998</a:t>
            </a:r>
            <a:r>
              <a:rPr lang="en-US" b="1" dirty="0" smtClean="0"/>
              <a:t>	</a:t>
            </a:r>
            <a:r>
              <a:rPr lang="en-US" b="1" u="sng" dirty="0" smtClean="0"/>
              <a:t>1999</a:t>
            </a:r>
            <a:r>
              <a:rPr lang="en-US" b="1" dirty="0" smtClean="0"/>
              <a:t>	</a:t>
            </a:r>
            <a:r>
              <a:rPr lang="en-US" b="1" u="sng" dirty="0" smtClean="0"/>
              <a:t>2000</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Absolutely committed to it		 29%	  27%	  26%	 31%</a:t>
            </a:r>
          </a:p>
          <a:p>
            <a:r>
              <a:rPr lang="en-US" dirty="0" smtClean="0">
                <a:effectLst>
                  <a:outerShdw blurRad="38100" dist="38100" dir="2700000" algn="tl">
                    <a:srgbClr val="000000">
                      <a:alpha val="43137"/>
                    </a:srgbClr>
                  </a:outerShdw>
                </a:effectLst>
              </a:rPr>
              <a:t>Moderately committed to it		 47	  53	  57	 49</a:t>
            </a:r>
          </a:p>
          <a:p>
            <a:r>
              <a:rPr lang="en-US" dirty="0" smtClean="0"/>
              <a:t>Not too committed to it		 18	  16	  14	 14</a:t>
            </a:r>
          </a:p>
          <a:p>
            <a:r>
              <a:rPr lang="en-US" dirty="0" smtClean="0"/>
              <a:t>Not at all committed to it		   7	    5   	    3	   5</a:t>
            </a:r>
          </a:p>
          <a:p>
            <a:endParaRPr lang="en-US" dirty="0" smtClean="0"/>
          </a:p>
          <a:p>
            <a:r>
              <a:rPr lang="en-US" dirty="0" smtClean="0"/>
              <a:t>Sample size			620	 605	 614	 605</a:t>
            </a:r>
          </a:p>
        </p:txBody>
      </p:sp>
      <p:sp>
        <p:nvSpPr>
          <p:cNvPr id="4" name="Slide Number Placeholder 3"/>
          <p:cNvSpPr>
            <a:spLocks noGrp="1"/>
          </p:cNvSpPr>
          <p:nvPr>
            <p:ph type="sldNum" sz="quarter" idx="10"/>
          </p:nvPr>
        </p:nvSpPr>
        <p:spPr/>
        <p:txBody>
          <a:bodyPr/>
          <a:lstStyle/>
          <a:p>
            <a:fld id="{BFA97C57-F5EF-411D-BCBB-DEFB64C2C415}"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George </a:t>
            </a:r>
            <a:r>
              <a:rPr lang="en-US" b="1" dirty="0" err="1" smtClean="0">
                <a:effectLst>
                  <a:outerShdw blurRad="38100" dist="38100" dir="2700000" algn="tl">
                    <a:srgbClr val="000000">
                      <a:alpha val="43137"/>
                    </a:srgbClr>
                  </a:outerShdw>
                </a:effectLst>
              </a:rPr>
              <a:t>Barna’s</a:t>
            </a:r>
            <a:r>
              <a:rPr lang="en-US" b="1" dirty="0" smtClean="0">
                <a:effectLst>
                  <a:outerShdw blurRad="38100" dist="38100" dir="2700000" algn="tl">
                    <a:srgbClr val="000000">
                      <a:alpha val="43137"/>
                    </a:srgbClr>
                  </a:outerShdw>
                </a:effectLst>
              </a:rPr>
              <a:t> Research</a:t>
            </a:r>
          </a:p>
          <a:p>
            <a:endParaRPr lang="en-US" b="1" dirty="0" smtClean="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COMMITMENT TO CHRISTIANITY</a:t>
            </a:r>
          </a:p>
          <a:p>
            <a:r>
              <a:rPr lang="en-US" dirty="0" smtClean="0">
                <a:effectLst>
                  <a:outerShdw blurRad="38100" dist="38100" dir="2700000" algn="tl">
                    <a:srgbClr val="000000">
                      <a:alpha val="43137"/>
                    </a:srgbClr>
                  </a:outerShdw>
                </a:effectLst>
              </a:rPr>
              <a:t>			</a:t>
            </a:r>
            <a:r>
              <a:rPr lang="en-US" b="1" u="sng" dirty="0" smtClean="0"/>
              <a:t>1997</a:t>
            </a:r>
            <a:r>
              <a:rPr lang="en-US" b="1" dirty="0" smtClean="0"/>
              <a:t>	</a:t>
            </a:r>
            <a:r>
              <a:rPr lang="en-US" b="1" u="sng" dirty="0" smtClean="0"/>
              <a:t>1998</a:t>
            </a:r>
            <a:r>
              <a:rPr lang="en-US" b="1" dirty="0" smtClean="0"/>
              <a:t>	</a:t>
            </a:r>
            <a:r>
              <a:rPr lang="en-US" b="1" u="sng" dirty="0" smtClean="0"/>
              <a:t>1999</a:t>
            </a:r>
            <a:r>
              <a:rPr lang="en-US" b="1" dirty="0" smtClean="0"/>
              <a:t>	</a:t>
            </a:r>
            <a:r>
              <a:rPr lang="en-US" b="1" u="sng" dirty="0" smtClean="0"/>
              <a:t>2000</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Absolutely committed to it		 29%	  27%	  26%	 31%</a:t>
            </a:r>
          </a:p>
          <a:p>
            <a:r>
              <a:rPr lang="en-US" dirty="0" smtClean="0">
                <a:effectLst>
                  <a:outerShdw blurRad="38100" dist="38100" dir="2700000" algn="tl">
                    <a:srgbClr val="000000">
                      <a:alpha val="43137"/>
                    </a:srgbClr>
                  </a:outerShdw>
                </a:effectLst>
              </a:rPr>
              <a:t>Moderately committed to it		 47	  53	  57	 49</a:t>
            </a:r>
          </a:p>
          <a:p>
            <a:r>
              <a:rPr lang="en-US" dirty="0" smtClean="0"/>
              <a:t>Not too committed to it		 18	  16	  14	 14</a:t>
            </a:r>
          </a:p>
          <a:p>
            <a:r>
              <a:rPr lang="en-US" dirty="0" smtClean="0"/>
              <a:t>Not at all committed to it		   7	    5   	    3	   5</a:t>
            </a:r>
          </a:p>
          <a:p>
            <a:endParaRPr lang="en-US" dirty="0" smtClean="0"/>
          </a:p>
          <a:p>
            <a:r>
              <a:rPr lang="en-US" dirty="0" smtClean="0"/>
              <a:t>Sample size			620	 605	 614	 605</a:t>
            </a:r>
          </a:p>
        </p:txBody>
      </p:sp>
      <p:sp>
        <p:nvSpPr>
          <p:cNvPr id="4" name="Slide Number Placeholder 3"/>
          <p:cNvSpPr>
            <a:spLocks noGrp="1"/>
          </p:cNvSpPr>
          <p:nvPr>
            <p:ph type="sldNum" sz="quarter" idx="10"/>
          </p:nvPr>
        </p:nvSpPr>
        <p:spPr/>
        <p:txBody>
          <a:bodyPr/>
          <a:lstStyle/>
          <a:p>
            <a:fld id="{BFA97C57-F5EF-411D-BCBB-DEFB64C2C415}"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George </a:t>
            </a:r>
            <a:r>
              <a:rPr lang="en-US" b="1" dirty="0" err="1" smtClean="0">
                <a:effectLst>
                  <a:outerShdw blurRad="38100" dist="38100" dir="2700000" algn="tl">
                    <a:srgbClr val="000000">
                      <a:alpha val="43137"/>
                    </a:srgbClr>
                  </a:outerShdw>
                </a:effectLst>
              </a:rPr>
              <a:t>Barna’s</a:t>
            </a:r>
            <a:r>
              <a:rPr lang="en-US" b="1" dirty="0" smtClean="0">
                <a:effectLst>
                  <a:outerShdw blurRad="38100" dist="38100" dir="2700000" algn="tl">
                    <a:srgbClr val="000000">
                      <a:alpha val="43137"/>
                    </a:srgbClr>
                  </a:outerShdw>
                </a:effectLst>
              </a:rPr>
              <a:t> Research</a:t>
            </a:r>
          </a:p>
          <a:p>
            <a:endParaRPr lang="en-US" b="1" dirty="0" smtClean="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COMMITMENT TO CHRISTIANITY</a:t>
            </a:r>
          </a:p>
          <a:p>
            <a:r>
              <a:rPr lang="en-US" dirty="0" smtClean="0">
                <a:effectLst>
                  <a:outerShdw blurRad="38100" dist="38100" dir="2700000" algn="tl">
                    <a:srgbClr val="000000">
                      <a:alpha val="43137"/>
                    </a:srgbClr>
                  </a:outerShdw>
                </a:effectLst>
              </a:rPr>
              <a:t>			</a:t>
            </a:r>
            <a:r>
              <a:rPr lang="en-US" b="1" u="sng" dirty="0" smtClean="0"/>
              <a:t>1997</a:t>
            </a:r>
            <a:r>
              <a:rPr lang="en-US" b="1" dirty="0" smtClean="0"/>
              <a:t>	</a:t>
            </a:r>
            <a:r>
              <a:rPr lang="en-US" b="1" u="sng" dirty="0" smtClean="0"/>
              <a:t>1998</a:t>
            </a:r>
            <a:r>
              <a:rPr lang="en-US" b="1" dirty="0" smtClean="0"/>
              <a:t>	</a:t>
            </a:r>
            <a:r>
              <a:rPr lang="en-US" b="1" u="sng" dirty="0" smtClean="0"/>
              <a:t>1999</a:t>
            </a:r>
            <a:r>
              <a:rPr lang="en-US" b="1" dirty="0" smtClean="0"/>
              <a:t>	</a:t>
            </a:r>
            <a:r>
              <a:rPr lang="en-US" b="1" u="sng" dirty="0" smtClean="0"/>
              <a:t>2000</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Absolutely committed to it		 29%	  27%	  26%	 31%</a:t>
            </a:r>
          </a:p>
          <a:p>
            <a:r>
              <a:rPr lang="en-US" dirty="0" smtClean="0">
                <a:effectLst>
                  <a:outerShdw blurRad="38100" dist="38100" dir="2700000" algn="tl">
                    <a:srgbClr val="000000">
                      <a:alpha val="43137"/>
                    </a:srgbClr>
                  </a:outerShdw>
                </a:effectLst>
              </a:rPr>
              <a:t>Moderately committed to it		 47	  53	  57	 49</a:t>
            </a:r>
          </a:p>
          <a:p>
            <a:r>
              <a:rPr lang="en-US" dirty="0" smtClean="0"/>
              <a:t>Not too committed to it		 18	  16	  14	 14</a:t>
            </a:r>
          </a:p>
          <a:p>
            <a:r>
              <a:rPr lang="en-US" dirty="0" smtClean="0"/>
              <a:t>Not at all committed to it		   7	    5   	    3	   5</a:t>
            </a:r>
          </a:p>
          <a:p>
            <a:endParaRPr lang="en-US" dirty="0" smtClean="0"/>
          </a:p>
          <a:p>
            <a:r>
              <a:rPr lang="en-US" dirty="0" smtClean="0"/>
              <a:t>Sample size			620	 605	 614	 605</a:t>
            </a:r>
          </a:p>
        </p:txBody>
      </p:sp>
      <p:sp>
        <p:nvSpPr>
          <p:cNvPr id="4" name="Slide Number Placeholder 3"/>
          <p:cNvSpPr>
            <a:spLocks noGrp="1"/>
          </p:cNvSpPr>
          <p:nvPr>
            <p:ph type="sldNum" sz="quarter" idx="10"/>
          </p:nvPr>
        </p:nvSpPr>
        <p:spPr/>
        <p:txBody>
          <a:bodyPr/>
          <a:lstStyle/>
          <a:p>
            <a:fld id="{BFA97C57-F5EF-411D-BCBB-DEFB64C2C415}"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George </a:t>
            </a:r>
            <a:r>
              <a:rPr lang="en-US" b="1" dirty="0" err="1" smtClean="0">
                <a:effectLst>
                  <a:outerShdw blurRad="38100" dist="38100" dir="2700000" algn="tl">
                    <a:srgbClr val="000000">
                      <a:alpha val="43137"/>
                    </a:srgbClr>
                  </a:outerShdw>
                </a:effectLst>
              </a:rPr>
              <a:t>Barna’s</a:t>
            </a:r>
            <a:r>
              <a:rPr lang="en-US" b="1" dirty="0" smtClean="0">
                <a:effectLst>
                  <a:outerShdw blurRad="38100" dist="38100" dir="2700000" algn="tl">
                    <a:srgbClr val="000000">
                      <a:alpha val="43137"/>
                    </a:srgbClr>
                  </a:outerShdw>
                </a:effectLst>
              </a:rPr>
              <a:t> Research</a:t>
            </a:r>
          </a:p>
          <a:p>
            <a:endParaRPr lang="en-US" b="1" dirty="0" smtClean="0">
              <a:effectLst>
                <a:outerShdw blurRad="38100" dist="38100" dir="2700000" algn="tl">
                  <a:srgbClr val="000000">
                    <a:alpha val="43137"/>
                  </a:srgbClr>
                </a:outerShdw>
              </a:effectLst>
            </a:endParaRPr>
          </a:p>
          <a:p>
            <a:r>
              <a:rPr lang="en-US" b="1" dirty="0" smtClean="0">
                <a:effectLst>
                  <a:outerShdw blurRad="38100" dist="38100" dir="2700000" algn="tl">
                    <a:srgbClr val="000000">
                      <a:alpha val="43137"/>
                    </a:srgbClr>
                  </a:outerShdw>
                </a:effectLst>
              </a:rPr>
              <a:t>COMMITMENT TO CHRISTIANITY</a:t>
            </a:r>
          </a:p>
          <a:p>
            <a:r>
              <a:rPr lang="en-US" dirty="0" smtClean="0">
                <a:effectLst>
                  <a:outerShdw blurRad="38100" dist="38100" dir="2700000" algn="tl">
                    <a:srgbClr val="000000">
                      <a:alpha val="43137"/>
                    </a:srgbClr>
                  </a:outerShdw>
                </a:effectLst>
              </a:rPr>
              <a:t>			</a:t>
            </a:r>
            <a:r>
              <a:rPr lang="en-US" b="1" u="sng" dirty="0" smtClean="0"/>
              <a:t>1997</a:t>
            </a:r>
            <a:r>
              <a:rPr lang="en-US" b="1" dirty="0" smtClean="0"/>
              <a:t>	</a:t>
            </a:r>
            <a:r>
              <a:rPr lang="en-US" b="1" u="sng" dirty="0" smtClean="0"/>
              <a:t>1998</a:t>
            </a:r>
            <a:r>
              <a:rPr lang="en-US" b="1" dirty="0" smtClean="0"/>
              <a:t>	</a:t>
            </a:r>
            <a:r>
              <a:rPr lang="en-US" b="1" u="sng" dirty="0" smtClean="0"/>
              <a:t>1999</a:t>
            </a:r>
            <a:r>
              <a:rPr lang="en-US" b="1" dirty="0" smtClean="0"/>
              <a:t>	</a:t>
            </a:r>
            <a:r>
              <a:rPr lang="en-US" b="1" u="sng" dirty="0" smtClean="0"/>
              <a:t>2000</a:t>
            </a:r>
            <a:endParaRPr lang="en-US" dirty="0" smtClean="0">
              <a:effectLst>
                <a:outerShdw blurRad="38100" dist="38100" dir="2700000" algn="tl">
                  <a:srgbClr val="000000">
                    <a:alpha val="43137"/>
                  </a:srgbClr>
                </a:outerShdw>
              </a:effectLst>
            </a:endParaRPr>
          </a:p>
          <a:p>
            <a:r>
              <a:rPr lang="en-US" dirty="0" smtClean="0">
                <a:effectLst>
                  <a:outerShdw blurRad="38100" dist="38100" dir="2700000" algn="tl">
                    <a:srgbClr val="000000">
                      <a:alpha val="43137"/>
                    </a:srgbClr>
                  </a:outerShdw>
                </a:effectLst>
              </a:rPr>
              <a:t>Absolutely committed to it		 29%	  27%	  26%	 31%</a:t>
            </a:r>
          </a:p>
          <a:p>
            <a:r>
              <a:rPr lang="en-US" dirty="0" smtClean="0">
                <a:effectLst>
                  <a:outerShdw blurRad="38100" dist="38100" dir="2700000" algn="tl">
                    <a:srgbClr val="000000">
                      <a:alpha val="43137"/>
                    </a:srgbClr>
                  </a:outerShdw>
                </a:effectLst>
              </a:rPr>
              <a:t>Moderately committed to it		 47	  53	  57	 49</a:t>
            </a:r>
          </a:p>
          <a:p>
            <a:r>
              <a:rPr lang="en-US" dirty="0" smtClean="0"/>
              <a:t>Not too committed to it		 18	  16	  14	 14</a:t>
            </a:r>
          </a:p>
          <a:p>
            <a:r>
              <a:rPr lang="en-US" dirty="0" smtClean="0"/>
              <a:t>Not at all committed to it		   7	    5   	    3	   5</a:t>
            </a:r>
          </a:p>
          <a:p>
            <a:endParaRPr lang="en-US" dirty="0" smtClean="0"/>
          </a:p>
          <a:p>
            <a:r>
              <a:rPr lang="en-US" dirty="0" smtClean="0"/>
              <a:t>Sample size			620	 605	 614	 605</a:t>
            </a:r>
          </a:p>
        </p:txBody>
      </p:sp>
      <p:sp>
        <p:nvSpPr>
          <p:cNvPr id="4" name="Slide Number Placeholder 3"/>
          <p:cNvSpPr>
            <a:spLocks noGrp="1"/>
          </p:cNvSpPr>
          <p:nvPr>
            <p:ph type="sldNum" sz="quarter" idx="10"/>
          </p:nvPr>
        </p:nvSpPr>
        <p:spPr/>
        <p:txBody>
          <a:bodyPr/>
          <a:lstStyle/>
          <a:p>
            <a:fld id="{BFA97C57-F5EF-411D-BCBB-DEFB64C2C415}"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latin typeface="Arial" pitchFamily="34" charset="0"/>
                <a:cs typeface="Arial" pitchFamily="34" charset="0"/>
              </a:rPr>
              <a:t>What Makes a Church Appealing?</a:t>
            </a:r>
          </a:p>
          <a:p>
            <a:endParaRPr lang="en-US" b="1" dirty="0" smtClean="0">
              <a:effectLst>
                <a:outerShdw blurRad="38100" dist="38100" dir="2700000" algn="tl">
                  <a:srgbClr val="000000">
                    <a:alpha val="43137"/>
                  </a:srgbClr>
                </a:outerShdw>
              </a:effectLst>
              <a:latin typeface="Arial" pitchFamily="34" charset="0"/>
              <a:cs typeface="Arial" pitchFamily="34" charset="0"/>
            </a:endParaRPr>
          </a:p>
          <a:p>
            <a:pPr marL="231229" indent="-231229" defTabSz="924916">
              <a:buFontTx/>
              <a:buAutoNum type="arabicPeriod"/>
              <a:defRPr/>
            </a:pPr>
            <a:r>
              <a:rPr lang="en-US" b="1" dirty="0" smtClean="0">
                <a:solidFill>
                  <a:schemeClr val="bg1"/>
                </a:solidFill>
              </a:rPr>
              <a:t>People are friendly &amp; care about each other</a:t>
            </a:r>
          </a:p>
          <a:p>
            <a:pPr marL="231229" indent="-231229" defTabSz="924916">
              <a:buFontTx/>
              <a:buAutoNum type="arabicPeriod"/>
              <a:defRPr/>
            </a:pPr>
            <a:r>
              <a:rPr lang="en-US" b="1" dirty="0" smtClean="0"/>
              <a:t>A Community with genuine relationships, supportive &amp; family- oriented </a:t>
            </a:r>
          </a:p>
          <a:p>
            <a:pPr marL="231229" indent="-231229" defTabSz="924916">
              <a:buFontTx/>
              <a:buAutoNum type="arabicPeriod"/>
              <a:defRPr/>
            </a:pPr>
            <a:r>
              <a:rPr lang="en-US" b="1" dirty="0" smtClean="0">
                <a:solidFill>
                  <a:schemeClr val="bg1"/>
                </a:solidFill>
              </a:rPr>
              <a:t>High quality teaching &amp; preaching</a:t>
            </a:r>
          </a:p>
          <a:p>
            <a:pPr marL="231229" indent="-231229" defTabSz="924916">
              <a:buFontTx/>
              <a:buAutoNum type="arabicPeriod"/>
              <a:defRPr/>
            </a:pPr>
            <a:r>
              <a:rPr lang="en-US" b="1" dirty="0" smtClean="0">
                <a:effectLst>
                  <a:outerShdw blurRad="38100" dist="38100" dir="2700000" algn="tl">
                    <a:srgbClr val="000000">
                      <a:alpha val="43137"/>
                    </a:srgbClr>
                  </a:outerShdw>
                </a:effectLst>
              </a:rPr>
              <a:t>Theological beliefs and doctrine of the church</a:t>
            </a:r>
          </a:p>
          <a:p>
            <a:pPr marL="231229" indent="-231229" defTabSz="924916">
              <a:buFontTx/>
              <a:buAutoNum type="arabicPeriod"/>
              <a:defRPr/>
            </a:pPr>
            <a:r>
              <a:rPr lang="en-US" b="1" dirty="0" smtClean="0">
                <a:solidFill>
                  <a:srgbClr val="0000FF"/>
                </a:solidFill>
                <a:effectLst>
                  <a:outerShdw blurRad="38100" dist="38100" dir="2700000" algn="tl">
                    <a:srgbClr val="000000">
                      <a:alpha val="43137"/>
                    </a:srgbClr>
                  </a:outerShdw>
                </a:effectLst>
              </a:rPr>
              <a:t>Quality of programs and classes for children</a:t>
            </a:r>
          </a:p>
          <a:p>
            <a:pPr marL="231229" indent="-231229" defTabSz="924916">
              <a:buFontTx/>
              <a:buAutoNum type="arabicPeriod"/>
              <a:defRPr/>
            </a:pPr>
            <a:r>
              <a:rPr lang="en-US" b="1" dirty="0" smtClean="0">
                <a:effectLst>
                  <a:outerShdw blurRad="38100" dist="38100" dir="2700000" algn="tl">
                    <a:srgbClr val="000000">
                      <a:alpha val="43137"/>
                    </a:srgbClr>
                  </a:outerShdw>
                </a:effectLst>
              </a:rPr>
              <a:t>The church being involved in helping poor and disadvantaged people </a:t>
            </a:r>
            <a:endParaRPr lang="en-US" b="1" dirty="0" smtClean="0">
              <a:solidFill>
                <a:schemeClr val="bg1"/>
              </a:solidFill>
            </a:endParaRPr>
          </a:p>
          <a:p>
            <a:pPr marL="231229" indent="-231229" defTabSz="924916">
              <a:buFontTx/>
              <a:buAutoNum type="arabicPeriod"/>
              <a:defRPr/>
            </a:pPr>
            <a:endParaRPr lang="en-US" b="1" dirty="0" smtClean="0">
              <a:solidFill>
                <a:schemeClr val="bg1"/>
              </a:solidFill>
            </a:endParaRPr>
          </a:p>
          <a:p>
            <a:endParaRPr lang="en-US" b="0" dirty="0" smtClean="0">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b="1" dirty="0" err="1" smtClean="0">
                <a:effectLst>
                  <a:outerShdw blurRad="38100" dist="38100" dir="2700000" algn="tl">
                    <a:srgbClr val="000000">
                      <a:alpha val="43137"/>
                    </a:srgbClr>
                  </a:outerShdw>
                </a:effectLst>
              </a:rPr>
              <a:t>Barna’s</a:t>
            </a:r>
            <a:r>
              <a:rPr lang="en-US" b="1" dirty="0" smtClean="0">
                <a:effectLst>
                  <a:outerShdw blurRad="38100" dist="38100" dir="2700000" algn="tl">
                    <a:srgbClr val="000000">
                      <a:alpha val="43137"/>
                    </a:srgbClr>
                  </a:outerShdw>
                </a:effectLst>
              </a:rPr>
              <a:t> Advice for Youth Leaders</a:t>
            </a:r>
          </a:p>
          <a:p>
            <a:endParaRPr lang="en-US" b="1" dirty="0" smtClean="0">
              <a:effectLst>
                <a:outerShdw blurRad="38100" dist="38100" dir="2700000" algn="tl">
                  <a:srgbClr val="000000">
                    <a:alpha val="43137"/>
                  </a:srgbClr>
                </a:outerShdw>
              </a:effectLst>
            </a:endParaRP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Understand the world of the teenager—the cultural context of the young person.  Read their magazines, watch their TV shows, talk to them.</a:t>
            </a:r>
            <a:r>
              <a:rPr lang="en-US" b="0" baseline="0" dirty="0" smtClean="0">
                <a:solidFill>
                  <a:srgbClr val="FFFF00"/>
                </a:solidFill>
                <a:effectLst>
                  <a:outerShdw blurRad="38100" dist="38100" dir="2700000" algn="tl">
                    <a:srgbClr val="000000">
                      <a:alpha val="43137"/>
                    </a:srgbClr>
                  </a:outerShdw>
                </a:effectLst>
              </a:rPr>
              <a:t>  A youth leader must retaining a balance of biblical 	values and cultural sensitivity—with the dominant culture of concern being that of the young person, not the adult.</a:t>
            </a:r>
            <a:endParaRPr lang="en-US" b="0" dirty="0" smtClean="0">
              <a:solidFill>
                <a:srgbClr val="FFFF00"/>
              </a:solidFill>
              <a:effectLst>
                <a:outerShdw blurRad="38100" dist="38100" dir="2700000" algn="tl">
                  <a:srgbClr val="000000">
                    <a:alpha val="43137"/>
                  </a:srgbClr>
                </a:outerShdw>
              </a:effectLst>
            </a:endParaRP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Enter with a Worldview—integrate your</a:t>
            </a:r>
            <a:r>
              <a:rPr lang="en-US" b="0" baseline="0" dirty="0" smtClean="0">
                <a:solidFill>
                  <a:srgbClr val="FFFF00"/>
                </a:solidFill>
                <a:effectLst>
                  <a:outerShdw blurRad="38100" dist="38100" dir="2700000" algn="tl">
                    <a:srgbClr val="000000">
                      <a:alpha val="43137"/>
                    </a:srgbClr>
                  </a:outerShdw>
                </a:effectLst>
              </a:rPr>
              <a:t> </a:t>
            </a:r>
            <a:r>
              <a:rPr lang="en-US" b="0" dirty="0" smtClean="0">
                <a:solidFill>
                  <a:srgbClr val="FFFF00"/>
                </a:solidFill>
                <a:effectLst>
                  <a:outerShdw blurRad="38100" dist="38100" dir="2700000" algn="tl">
                    <a:srgbClr val="000000">
                      <a:alpha val="43137"/>
                    </a:srgbClr>
                  </a:outerShdw>
                </a:effectLst>
              </a:rPr>
              <a:t>faith into their practical life.  Teens are impacted by your modeling.</a:t>
            </a: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Enter with a philosophy of Youth Ministry—Youth workers who affect the most</a:t>
            </a:r>
            <a:r>
              <a:rPr lang="en-US" b="0" baseline="0" dirty="0" smtClean="0">
                <a:solidFill>
                  <a:srgbClr val="FFFF00"/>
                </a:solidFill>
                <a:effectLst>
                  <a:outerShdw blurRad="38100" dist="38100" dir="2700000" algn="tl">
                    <a:srgbClr val="000000">
                      <a:alpha val="43137"/>
                    </a:srgbClr>
                  </a:outerShdw>
                </a:effectLst>
              </a:rPr>
              <a:t> lives do so because they have carefully and painstakingly thought through their philosophy of human 	development, the nature of the youth subculture, the role of Christianity in a young person’s life, and the place of the youth worker and his ministry efforts in the young person’s 	growth process.  They have a clear vision of why they are engaged in youth work, how their efforts fit into a continuum of moral and spiritual development in a young person’s life.  </a:t>
            </a:r>
            <a:endParaRPr lang="en-US" b="0" dirty="0" smtClean="0">
              <a:solidFill>
                <a:srgbClr val="FFFF00"/>
              </a:solidFill>
              <a:effectLst>
                <a:outerShdw blurRad="38100" dist="38100" dir="2700000" algn="tl">
                  <a:srgbClr val="000000">
                    <a:alpha val="43137"/>
                  </a:srgbClr>
                </a:outerShdw>
              </a:effectLst>
            </a:endParaRP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Pray daily for the development of teens—Effective youth leaders pray for the development of each of the teenagers with whom they are interacting.  Their prayers have three elements:  a) 	they identify each teen by name;</a:t>
            </a:r>
            <a:r>
              <a:rPr lang="en-US" b="0" baseline="0" dirty="0" smtClean="0">
                <a:solidFill>
                  <a:srgbClr val="FFFF00"/>
                </a:solidFill>
                <a:effectLst>
                  <a:outerShdw blurRad="38100" dist="38100" dir="2700000" algn="tl">
                    <a:srgbClr val="000000">
                      <a:alpha val="43137"/>
                    </a:srgbClr>
                  </a:outerShdw>
                </a:effectLst>
              </a:rPr>
              <a:t> b) they address the particular needs of each teen in the group; c) they intercede on behalf of each young person every day.</a:t>
            </a:r>
            <a:endParaRPr lang="en-US" b="0" dirty="0" smtClean="0">
              <a:solidFill>
                <a:srgbClr val="FFFF00"/>
              </a:solidFill>
              <a:effectLst>
                <a:outerShdw blurRad="38100" dist="38100" dir="2700000" algn="tl">
                  <a:srgbClr val="000000">
                    <a:alpha val="43137"/>
                  </a:srgbClr>
                </a:outerShdw>
              </a:effectLst>
            </a:endParaRPr>
          </a:p>
          <a:p>
            <a:pPr lvl="0">
              <a:buFont typeface="Arial" pitchFamily="34" charset="0"/>
              <a:buChar char="•"/>
            </a:pPr>
            <a:r>
              <a:rPr lang="en-US" b="0" dirty="0" smtClean="0">
                <a:solidFill>
                  <a:srgbClr val="FFFF00"/>
                </a:solidFill>
                <a:effectLst>
                  <a:outerShdw blurRad="38100" dist="38100" dir="2700000" algn="tl">
                    <a:srgbClr val="000000">
                      <a:alpha val="43137"/>
                    </a:srgbClr>
                  </a:outerShdw>
                </a:effectLst>
              </a:rPr>
              <a:t> Find resources that help you to be effective—these</a:t>
            </a:r>
            <a:r>
              <a:rPr lang="en-US" b="0" baseline="0" dirty="0" smtClean="0">
                <a:solidFill>
                  <a:srgbClr val="FFFF00"/>
                </a:solidFill>
                <a:effectLst>
                  <a:outerShdw blurRad="38100" dist="38100" dir="2700000" algn="tl">
                    <a:srgbClr val="000000">
                      <a:alpha val="43137"/>
                    </a:srgbClr>
                  </a:outerShdw>
                </a:effectLst>
              </a:rPr>
              <a:t> leaders are unwilling to let a mere absence of material goods or relational connections stand in the way of transforming young lives.  They 	make calls to friends, raise funds to  ensure resources are available.  </a:t>
            </a:r>
            <a:endParaRPr lang="en-US" b="0" dirty="0" smtClean="0">
              <a:solidFill>
                <a:srgbClr val="FFFF00"/>
              </a:solidFill>
              <a:effectLst>
                <a:outerShdw blurRad="38100" dist="38100" dir="2700000" algn="tl">
                  <a:srgbClr val="000000">
                    <a:alpha val="43137"/>
                  </a:srgbClr>
                </a:outerShdw>
              </a:effectLst>
            </a:endParaRPr>
          </a:p>
          <a:p>
            <a:endParaRPr lang="en-US" sz="800" dirty="0" smtClean="0"/>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Why Do We Need to Understand Teens? (</a:t>
            </a:r>
            <a:r>
              <a:rPr lang="en-US" b="1" dirty="0" err="1" smtClean="0"/>
              <a:t>Barna</a:t>
            </a:r>
            <a:r>
              <a:rPr lang="en-US" b="1" dirty="0" smtClean="0"/>
              <a:t>)</a:t>
            </a:r>
          </a:p>
          <a:p>
            <a:endParaRPr lang="en-US" b="1" dirty="0" smtClean="0"/>
          </a:p>
          <a:p>
            <a:r>
              <a:rPr lang="en-US" dirty="0" smtClean="0"/>
              <a:t>According to George </a:t>
            </a:r>
            <a:r>
              <a:rPr lang="en-US" dirty="0" err="1" smtClean="0"/>
              <a:t>Barna</a:t>
            </a:r>
            <a:r>
              <a:rPr lang="en-US" dirty="0" smtClean="0"/>
              <a:t>, studying teens is a task undertaken by few individuals.  For the most part, parents hope to survive the teenaged years of their kids so they will feel they have earned retirement; teachers expect icon status for managing young adults; and church youth workers see such a ministry as a means of retaining a “in touch” image among their peers and elders.  </a:t>
            </a:r>
          </a:p>
          <a:p>
            <a:r>
              <a:rPr lang="en-US" dirty="0" smtClean="0"/>
              <a:t>But teenagers do matter to us.  There are at least 4 significant reasons whey every adult should take the time and make the effort to understand the teenaged bastion that populates our country.  </a:t>
            </a:r>
          </a:p>
          <a:p>
            <a:endParaRPr lang="en-US" dirty="0" smtClean="0"/>
          </a:p>
          <a:p>
            <a:pPr>
              <a:buFont typeface="Arial" pitchFamily="34" charset="0"/>
              <a:buChar char="•"/>
            </a:pPr>
            <a:r>
              <a:rPr lang="en-US" b="0" dirty="0" smtClean="0">
                <a:effectLst>
                  <a:outerShdw blurRad="38100" dist="38100" dir="2700000" algn="tl">
                    <a:srgbClr val="000000">
                      <a:alpha val="43137"/>
                    </a:srgbClr>
                  </a:outerShdw>
                </a:effectLst>
              </a:rPr>
              <a:t> Teens largely define the values and leisure endeavors of the nation.</a:t>
            </a:r>
          </a:p>
          <a:p>
            <a:pPr>
              <a:buFont typeface="Arial" pitchFamily="34" charset="0"/>
              <a:buChar char="•"/>
            </a:pPr>
            <a:r>
              <a:rPr lang="en-US" b="0" dirty="0" smtClean="0">
                <a:effectLst>
                  <a:outerShdw blurRad="38100" dist="38100" dir="2700000" algn="tl">
                    <a:srgbClr val="000000">
                      <a:alpha val="43137"/>
                    </a:srgbClr>
                  </a:outerShdw>
                </a:effectLst>
              </a:rPr>
              <a:t> The economy is substantially shaped by their choices as consumers and their work habits in the work force.</a:t>
            </a:r>
          </a:p>
          <a:p>
            <a:pPr>
              <a:buFont typeface="Arial" pitchFamily="34" charset="0"/>
              <a:buChar char="•"/>
            </a:pPr>
            <a:r>
              <a:rPr lang="en-US" b="0" dirty="0" smtClean="0">
                <a:effectLst>
                  <a:outerShdw blurRad="38100" dist="38100" dir="2700000" algn="tl">
                    <a:srgbClr val="000000">
                      <a:alpha val="43137"/>
                    </a:srgbClr>
                  </a:outerShdw>
                </a:effectLst>
              </a:rPr>
              <a:t> The nature of the family depends on how teens prioritize family and approach parenting</a:t>
            </a:r>
          </a:p>
          <a:p>
            <a:pPr>
              <a:buFont typeface="Arial" pitchFamily="34" charset="0"/>
              <a:buChar char="•"/>
            </a:pPr>
            <a:r>
              <a:rPr lang="en-US" b="0" dirty="0" smtClean="0">
                <a:effectLst>
                  <a:outerShdw blurRad="38100" dist="38100" dir="2700000" algn="tl">
                    <a:srgbClr val="000000">
                      <a:alpha val="43137"/>
                    </a:srgbClr>
                  </a:outerShdw>
                </a:effectLst>
              </a:rPr>
              <a:t> The future of the Church will be determined by their faith commitments.</a:t>
            </a:r>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b="1" dirty="0" smtClean="0">
                <a:effectLst>
                  <a:outerShdw blurRad="38100" dist="38100" dir="2700000" algn="tl">
                    <a:srgbClr val="000000">
                      <a:alpha val="43137"/>
                    </a:srgbClr>
                  </a:outerShdw>
                </a:effectLst>
              </a:rPr>
              <a:t>George </a:t>
            </a:r>
            <a:r>
              <a:rPr lang="en-US" b="1" dirty="0" err="1" smtClean="0">
                <a:effectLst>
                  <a:outerShdw blurRad="38100" dist="38100" dir="2700000" algn="tl">
                    <a:srgbClr val="000000">
                      <a:alpha val="43137"/>
                    </a:srgbClr>
                  </a:outerShdw>
                </a:effectLst>
              </a:rPr>
              <a:t>Barna’s</a:t>
            </a:r>
            <a:r>
              <a:rPr lang="en-US" b="1" dirty="0" smtClean="0">
                <a:effectLst>
                  <a:outerShdw blurRad="38100" dist="38100" dir="2700000" algn="tl">
                    <a:srgbClr val="000000">
                      <a:alpha val="43137"/>
                    </a:srgbClr>
                  </a:outerShdw>
                </a:effectLst>
              </a:rPr>
              <a:t> Advice for Parents</a:t>
            </a:r>
          </a:p>
          <a:p>
            <a:endParaRPr lang="en-US" b="1" dirty="0" smtClean="0">
              <a:effectLst>
                <a:outerShdw blurRad="38100" dist="38100" dir="2700000" algn="tl">
                  <a:srgbClr val="000000">
                    <a:alpha val="43137"/>
                  </a:srgbClr>
                </a:outerShdw>
              </a:effectLst>
            </a:endParaRPr>
          </a:p>
          <a:p>
            <a:pPr defTabSz="924916">
              <a:buFont typeface="Arial" pitchFamily="34" charset="0"/>
              <a:buChar char="•"/>
              <a:defRPr/>
            </a:pPr>
            <a:r>
              <a:rPr lang="en-US" dirty="0" smtClean="0"/>
              <a:t>Searching for Meaning – most teens go through a search for significance, seeking to discern meaning, purpose and truth in life.  Parents should not force a worldview or philosophy of life upon 	young individuals, but they can provide key insights and connections that will help them see life from a different vantage point.  Ask questions, clarify with them and constantly 	communicate what he or she is thinking and feeling, and offer wisdom along with a battery of clarifying, non-threatening questions for the youth to consider.  Provide the teen with 	encouragement and reinforcement when he or she appears to make progress.</a:t>
            </a:r>
          </a:p>
          <a:p>
            <a:pPr>
              <a:buFont typeface="Arial" pitchFamily="34" charset="0"/>
              <a:buChar char="•"/>
            </a:pPr>
            <a:r>
              <a:rPr lang="en-US" dirty="0" smtClean="0">
                <a:effectLst>
                  <a:outerShdw blurRad="38100" dist="38100" dir="2700000" algn="tl">
                    <a:srgbClr val="000000">
                      <a:alpha val="43137"/>
                    </a:srgbClr>
                  </a:outerShdw>
                </a:effectLst>
              </a:rPr>
              <a:t>Define Appropriate Values – Parents who live in accordance with a consistent and Christian value set have a much greater chance of seeing those values absorbed by their children and teens 	than do parents who leave it to chance and hope for the best.  Discussing these choices is only one element in the process; demonstrating what they look like, in practice, is the 	most powerful influence.</a:t>
            </a:r>
          </a:p>
          <a:p>
            <a:pPr>
              <a:buFont typeface="Arial" pitchFamily="34" charset="0"/>
              <a:buChar char="•"/>
            </a:pPr>
            <a:r>
              <a:rPr lang="en-US" dirty="0" smtClean="0">
                <a:effectLst>
                  <a:outerShdw blurRad="38100" dist="38100" dir="2700000" algn="tl">
                    <a:srgbClr val="000000">
                      <a:alpha val="43137"/>
                    </a:srgbClr>
                  </a:outerShdw>
                </a:effectLst>
              </a:rPr>
              <a:t>Family Connection – Most teens want to feel as if they are part of a family that knows them, loves them and will look out for them.  Parents must provide focused leadership to family members; 	have a vision for what kind of family they want to have and the strategies it will take to facilitate such a family experience.  Provide young people with outlets for their physical 	development, emotional growth, spiritual maturation and intellectual curiosity.  An earlier study by the </a:t>
            </a:r>
            <a:r>
              <a:rPr lang="en-US" dirty="0" err="1" smtClean="0">
                <a:effectLst>
                  <a:outerShdw blurRad="38100" dist="38100" dir="2700000" algn="tl">
                    <a:srgbClr val="000000">
                      <a:alpha val="43137"/>
                    </a:srgbClr>
                  </a:outerShdw>
                </a:effectLst>
              </a:rPr>
              <a:t>Barna</a:t>
            </a:r>
            <a:r>
              <a:rPr lang="en-US" dirty="0" smtClean="0">
                <a:effectLst>
                  <a:outerShdw blurRad="38100" dist="38100" dir="2700000" algn="tl">
                    <a:srgbClr val="000000">
                      <a:alpha val="43137"/>
                    </a:srgbClr>
                  </a:outerShdw>
                </a:effectLst>
              </a:rPr>
              <a:t> Group indicated clearly that a huge gift to children is for their parents 	to remain married.  A husband wife staying together through the myriad joys and conflicts of marriage sends a compelling message to young people about commitment, loyalty, 	love and sacrifice.  Perhaps more than anything else, staying married provides kids with a permanent, treasured gift.</a:t>
            </a:r>
          </a:p>
          <a:p>
            <a:pPr>
              <a:buFont typeface="Arial" pitchFamily="34" charset="0"/>
              <a:buChar char="•"/>
            </a:pPr>
            <a:r>
              <a:rPr lang="en-US" dirty="0" smtClean="0">
                <a:effectLst>
                  <a:outerShdw blurRad="38100" dist="38100" dir="2700000" algn="tl">
                    <a:srgbClr val="000000">
                      <a:alpha val="43137"/>
                    </a:srgbClr>
                  </a:outerShdw>
                </a:effectLst>
              </a:rPr>
              <a:t>Faith Connection – The keys to successfully passing on faith from one generation to another relate to making faith central to one’s existence, avoiding lifestyle hypocrisy and integrating faith 	behaviors and values into everything the family does as a unit and as individuals.</a:t>
            </a:r>
            <a:endParaRPr lang="en-US"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0"/>
          </p:nvPr>
        </p:nvSpPr>
        <p:spPr/>
        <p:txBody>
          <a:bodyPr/>
          <a:lstStyle/>
          <a:p>
            <a:fld id="{BFA97C57-F5EF-411D-BCBB-DEFB64C2C415}"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lvl="0"/>
            <a:r>
              <a:rPr lang="en-US" b="1" dirty="0" smtClean="0"/>
              <a:t>Conclusion</a:t>
            </a:r>
          </a:p>
          <a:p>
            <a:pPr lvl="0"/>
            <a:endParaRPr lang="en-US" b="1" dirty="0" smtClean="0"/>
          </a:p>
          <a:p>
            <a:pPr lvl="0">
              <a:buFont typeface="Arial" pitchFamily="34" charset="0"/>
              <a:buChar char="•"/>
            </a:pPr>
            <a:r>
              <a:rPr lang="en-US" b="1" dirty="0" smtClean="0"/>
              <a:t> </a:t>
            </a:r>
            <a:r>
              <a:rPr lang="en-US" dirty="0" smtClean="0"/>
              <a:t>The teen is open to religion. He/she is vulnerable. He/she is an inquirer, he does not accept everything that he is told, he wants proof, he wants to see, but he is receptive. It is a great phase of life. A great opportunity to make a vulnerable decision for Jesus.</a:t>
            </a:r>
          </a:p>
          <a:p>
            <a:pPr lvl="0">
              <a:buFont typeface="Arial" pitchFamily="34" charset="0"/>
              <a:buChar char="•"/>
            </a:pPr>
            <a:r>
              <a:rPr lang="en-US" dirty="0" smtClean="0"/>
              <a:t> Satan has taken advantage of this phase to destroy the life of God’s children.</a:t>
            </a:r>
          </a:p>
          <a:p>
            <a:pPr lvl="0">
              <a:buFont typeface="Arial" pitchFamily="34" charset="0"/>
              <a:buChar char="•"/>
            </a:pPr>
            <a:r>
              <a:rPr lang="en-US" dirty="0" smtClean="0"/>
              <a:t> The Church has slept while the hungry wolf takes its children.</a:t>
            </a:r>
          </a:p>
          <a:p>
            <a:pPr lvl="0"/>
            <a:endParaRPr lang="en-US"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lvl="0"/>
            <a:endParaRPr lang="en-US"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lvl="0"/>
            <a:endParaRPr lang="en-US"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lvl="0"/>
            <a:endParaRPr lang="en-US"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endParaRPr>
          </a:p>
          <a:p>
            <a:pPr lvl="0"/>
            <a:r>
              <a:rPr lang="en-US" b="1"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Another reason is something that we have already. For me, </a:t>
            </a:r>
            <a:r>
              <a:rPr lang="en-US" b="1" i="1" u="sng" dirty="0" smtClean="0">
                <a:ln w="18000">
                  <a:solidFill>
                    <a:schemeClr val="accent2">
                      <a:satMod val="140000"/>
                    </a:schemeClr>
                  </a:solidFill>
                  <a:prstDash val="solid"/>
                  <a:miter lim="800000"/>
                </a:ln>
                <a:solidFill>
                  <a:srgbClr val="FFFF00"/>
                </a:solidFill>
                <a:effectLst>
                  <a:outerShdw blurRad="25500" dist="23000" dir="7020000" algn="tl">
                    <a:srgbClr val="000000">
                      <a:alpha val="50000"/>
                    </a:srgbClr>
                  </a:outerShdw>
                </a:effectLst>
              </a:rPr>
              <a:t>here is the center of the reaction of the teen toward religion.</a:t>
            </a:r>
          </a:p>
          <a:p>
            <a:pPr lvl="0"/>
            <a:r>
              <a:rPr lang="en-US" dirty="0" smtClean="0">
                <a:ln w="10160">
                  <a:solidFill>
                    <a:schemeClr val="accent1"/>
                  </a:solidFill>
                  <a:prstDash val="solid"/>
                </a:ln>
                <a:solidFill>
                  <a:srgbClr val="FFFFFF"/>
                </a:solidFill>
                <a:effectLst>
                  <a:outerShdw blurRad="38100" dist="32000" dir="5400000" algn="tl">
                    <a:srgbClr val="000000">
                      <a:alpha val="30000"/>
                    </a:srgbClr>
                  </a:outerShdw>
                </a:effectLst>
              </a:rPr>
              <a:t>The individual, who teaches religion, needs to practice what he teaches. This was one of the great questions in the period that Jesus lived. The religious leaders taught, however they did not practice what they were preaching.</a:t>
            </a:r>
          </a:p>
          <a:p>
            <a:pPr lvl="0"/>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Another reason is something that we have already mentioned: </a:t>
            </a:r>
            <a:r>
              <a:rPr lang="en-US" b="1" i="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The inconsistency between what is practiced and what is preached</a:t>
            </a:r>
            <a:r>
              <a:rPr lang="en-US" sz="400" b="1" i="1" u="sng"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a:t>
            </a:r>
          </a:p>
          <a:p>
            <a:pPr lvl="0"/>
            <a:r>
              <a:rPr lang="en-US"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“Then Jesus said to the crowds and to his disciples: “The teachers of the law and the Pharisees sit in Moses’ seat. So you must obey them and do everything they tell you. But do not do what they do, for they do not practice what they preach. They tie up heavy loads and put them on men’s shoulders, but they themselves are not willing to lift a finger to move them”. (Matthew 23:1-4, NIV)</a:t>
            </a:r>
          </a:p>
          <a:p>
            <a:pPr lvl="0"/>
            <a:r>
              <a:rPr lang="en-US" b="1" dirty="0" smtClean="0">
                <a:ln w="19050">
                  <a:solidFill>
                    <a:schemeClr val="accent3"/>
                  </a:solidFill>
                  <a:prstDash val="solid"/>
                </a:ln>
                <a:solidFill>
                  <a:schemeClr val="accent3"/>
                </a:solidFill>
                <a:effectLst>
                  <a:outerShdw blurRad="50000" dist="50800" dir="7500000" algn="tl">
                    <a:srgbClr val="000000">
                      <a:shade val="5000"/>
                      <a:alpha val="35000"/>
                    </a:srgbClr>
                  </a:outerShdw>
                </a:effectLst>
              </a:rPr>
              <a:t>The teen’s sense of justice is very sharp. They can be temporally deceived, but they will soon realize that , that individual who is teaching them does not practice what he preaches.</a:t>
            </a:r>
          </a:p>
          <a:p>
            <a:pPr lvl="0"/>
            <a:endParaRPr lang="en-US" sz="1100" i="1" dirty="0" smtClean="0"/>
          </a:p>
          <a:p>
            <a:endParaRPr lang="en-US" sz="1100" dirty="0" smtClean="0"/>
          </a:p>
          <a:p>
            <a:endParaRPr lang="en-US"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latin typeface="Calibri" pitchFamily="34" charset="0"/>
              </a:rPr>
              <a:t>What Can Be Done?</a:t>
            </a:r>
          </a:p>
          <a:p>
            <a:endParaRPr lang="en-US" b="1" dirty="0" smtClean="0">
              <a:effectLst>
                <a:outerShdw blurRad="38100" dist="38100" dir="2700000" algn="tl">
                  <a:srgbClr val="000000">
                    <a:alpha val="43137"/>
                  </a:srgbClr>
                </a:outerShdw>
              </a:effectLst>
              <a:latin typeface="Calibri" pitchFamily="34" charset="0"/>
            </a:endParaRPr>
          </a:p>
          <a:p>
            <a:pPr lvl="0">
              <a:buFont typeface="Arial" pitchFamily="34" charset="0"/>
              <a:buChar char="•"/>
            </a:pPr>
            <a:r>
              <a:rPr lang="en-US" b="1" dirty="0" smtClean="0">
                <a:effectLst>
                  <a:outerShdw blurRad="38100" dist="38100" dir="2700000" algn="tl">
                    <a:srgbClr val="000000">
                      <a:alpha val="43137"/>
                    </a:srgbClr>
                  </a:outerShdw>
                </a:effectLst>
              </a:rPr>
              <a:t> A specific ministry to work with teens. We cannot waste this phase. If we maintain them in Christ at this age, the possibilities that they will remain in Him for their entire life is very great.</a:t>
            </a:r>
          </a:p>
          <a:p>
            <a:pPr lvl="0">
              <a:buFont typeface="Arial" pitchFamily="34" charset="0"/>
              <a:buChar char="•"/>
            </a:pPr>
            <a:r>
              <a:rPr lang="en-US" b="1" dirty="0" smtClean="0">
                <a:effectLst>
                  <a:outerShdw blurRad="38100" dist="38100" dir="2700000" algn="tl">
                    <a:srgbClr val="000000">
                      <a:alpha val="43137"/>
                    </a:srgbClr>
                  </a:outerShdw>
                </a:effectLst>
              </a:rPr>
              <a:t> Tomorrow can be too late!</a:t>
            </a:r>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32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4916">
              <a:defRPr/>
            </a:pPr>
            <a:r>
              <a:rPr lang="en-US" b="1" dirty="0" smtClean="0">
                <a:effectLst>
                  <a:outerShdw blurRad="38100" dist="38100" dir="2700000" algn="tl">
                    <a:srgbClr val="000000">
                      <a:alpha val="43137"/>
                    </a:srgbClr>
                  </a:outerShdw>
                </a:effectLst>
                <a:latin typeface="Calibri" pitchFamily="34" charset="0"/>
              </a:rPr>
              <a:t>“Adolescence is an age where the individual is concerned with what is spiritual and sacred.”</a:t>
            </a:r>
          </a:p>
          <a:p>
            <a:pPr defTabSz="924916">
              <a:defRPr/>
            </a:pPr>
            <a:r>
              <a:rPr lang="en-US" b="1" dirty="0" smtClean="0">
                <a:effectLst>
                  <a:outerShdw blurRad="38100" dist="38100" dir="2700000" algn="tl">
                    <a:srgbClr val="000000">
                      <a:alpha val="43137"/>
                    </a:srgbClr>
                  </a:outerShdw>
                </a:effectLst>
                <a:latin typeface="Calibri" pitchFamily="34" charset="0"/>
              </a:rPr>
              <a:t>			</a:t>
            </a:r>
          </a:p>
          <a:p>
            <a:pPr defTabSz="924916">
              <a:defRPr/>
            </a:pPr>
            <a:r>
              <a:rPr lang="en-US" dirty="0" smtClean="0">
                <a:effectLst>
                  <a:outerShdw blurRad="38100" dist="38100" dir="2700000" algn="tl">
                    <a:srgbClr val="000000">
                      <a:alpha val="43137"/>
                    </a:srgbClr>
                  </a:outerShdw>
                </a:effectLst>
                <a:latin typeface="Calibri" pitchFamily="34" charset="0"/>
              </a:rPr>
              <a:t>Samuel </a:t>
            </a:r>
            <a:r>
              <a:rPr lang="en-US" dirty="0" err="1" smtClean="0">
                <a:effectLst>
                  <a:outerShdw blurRad="38100" dist="38100" dir="2700000" algn="tl">
                    <a:srgbClr val="000000">
                      <a:alpha val="43137"/>
                    </a:srgbClr>
                  </a:outerShdw>
                </a:effectLst>
                <a:latin typeface="Calibri" pitchFamily="34" charset="0"/>
              </a:rPr>
              <a:t>Pfromm</a:t>
            </a:r>
            <a:r>
              <a:rPr lang="en-US" dirty="0" smtClean="0">
                <a:effectLst>
                  <a:outerShdw blurRad="38100" dist="38100" dir="2700000" algn="tl">
                    <a:srgbClr val="000000">
                      <a:alpha val="43137"/>
                    </a:srgbClr>
                  </a:outerShdw>
                </a:effectLst>
                <a:latin typeface="Calibri" pitchFamily="34" charset="0"/>
              </a:rPr>
              <a:t> </a:t>
            </a:r>
            <a:r>
              <a:rPr lang="en-US" dirty="0" err="1" smtClean="0">
                <a:effectLst>
                  <a:outerShdw blurRad="38100" dist="38100" dir="2700000" algn="tl">
                    <a:srgbClr val="000000">
                      <a:alpha val="43137"/>
                    </a:srgbClr>
                  </a:outerShdw>
                </a:effectLst>
                <a:latin typeface="Calibri" pitchFamily="34" charset="0"/>
              </a:rPr>
              <a:t>Netto</a:t>
            </a:r>
            <a:r>
              <a:rPr lang="en-US" dirty="0" smtClean="0">
                <a:effectLst>
                  <a:outerShdw blurRad="38100" dist="38100" dir="2700000" algn="tl">
                    <a:srgbClr val="000000">
                      <a:alpha val="43137"/>
                    </a:srgbClr>
                  </a:outerShdw>
                </a:effectLst>
                <a:latin typeface="Calibri" pitchFamily="34" charset="0"/>
              </a:rPr>
              <a:t>, </a:t>
            </a:r>
            <a:r>
              <a:rPr lang="en-US" i="1" u="sng" dirty="0" smtClean="0">
                <a:effectLst>
                  <a:outerShdw blurRad="38100" dist="38100" dir="2700000" algn="tl">
                    <a:srgbClr val="000000">
                      <a:alpha val="43137"/>
                    </a:srgbClr>
                  </a:outerShdw>
                </a:effectLst>
                <a:latin typeface="Calibri" pitchFamily="34" charset="0"/>
              </a:rPr>
              <a:t>Psychology of Adolescence</a:t>
            </a:r>
            <a:r>
              <a:rPr lang="en-US" dirty="0" smtClean="0">
                <a:effectLst>
                  <a:outerShdw blurRad="38100" dist="38100" dir="2700000" algn="tl">
                    <a:srgbClr val="000000">
                      <a:alpha val="43137"/>
                    </a:srgbClr>
                  </a:outerShdw>
                </a:effectLst>
                <a:latin typeface="Calibri" pitchFamily="34" charset="0"/>
              </a:rPr>
              <a:t>, 307.</a:t>
            </a:r>
            <a:r>
              <a:rPr lang="en-US" b="1" dirty="0" smtClean="0">
                <a:effectLst>
                  <a:outerShdw blurRad="38100" dist="38100" dir="2700000" algn="tl">
                    <a:srgbClr val="000000">
                      <a:alpha val="43137"/>
                    </a:srgbClr>
                  </a:outerShdw>
                </a:effectLst>
                <a:latin typeface="Calibri" pitchFamily="34" charset="0"/>
              </a:rPr>
              <a:t> </a:t>
            </a:r>
          </a:p>
          <a:p>
            <a:pPr defTabSz="924916">
              <a:defRPr/>
            </a:pPr>
            <a:r>
              <a:rPr lang="en-US" b="1" dirty="0" smtClean="0">
                <a:effectLst>
                  <a:outerShdw blurRad="38100" dist="38100" dir="2700000" algn="tl">
                    <a:srgbClr val="000000">
                      <a:alpha val="43137"/>
                    </a:srgbClr>
                  </a:outerShdw>
                </a:effectLst>
              </a:rPr>
              <a:t> </a:t>
            </a:r>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Religious Needs of Teens</a:t>
            </a:r>
          </a:p>
          <a:p>
            <a:endParaRPr lang="en-US" b="1" dirty="0" smtClean="0">
              <a:effectLst>
                <a:outerShdw blurRad="38100" dist="38100" dir="2700000" algn="tl">
                  <a:srgbClr val="000000">
                    <a:alpha val="43137"/>
                  </a:srgbClr>
                </a:outerShdw>
              </a:effectLst>
            </a:endParaRPr>
          </a:p>
          <a:p>
            <a:pPr>
              <a:buFont typeface="Arial" pitchFamily="34" charset="0"/>
              <a:buChar char="•"/>
            </a:pPr>
            <a:r>
              <a:rPr lang="en-US" dirty="0" smtClean="0">
                <a:effectLst>
                  <a:outerShdw blurRad="38100" dist="38100" dir="2700000" algn="tl">
                    <a:srgbClr val="000000">
                      <a:alpha val="43137"/>
                    </a:srgbClr>
                  </a:outerShdw>
                </a:effectLst>
              </a:rPr>
              <a:t> They need to have a good relationship with religious authorities, such as parents and teachers so that they can see in them coherence between what they live and what they preach. </a:t>
            </a:r>
          </a:p>
          <a:p>
            <a:pPr>
              <a:buFont typeface="Arial" pitchFamily="34" charset="0"/>
              <a:buChar char="•"/>
            </a:pPr>
            <a:r>
              <a:rPr lang="en-US" dirty="0" smtClean="0">
                <a:effectLst>
                  <a:outerShdw blurRad="38100" dist="38100" dir="2700000" algn="tl">
                    <a:srgbClr val="000000">
                      <a:alpha val="43137"/>
                    </a:srgbClr>
                  </a:outerShdw>
                </a:effectLst>
              </a:rPr>
              <a:t> They need to have correct concepts regarding religion at this time on their own so that they opt for the faith in Jesus.</a:t>
            </a:r>
          </a:p>
          <a:p>
            <a:endParaRPr lang="en-US" b="0"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Some</a:t>
            </a:r>
            <a:r>
              <a:rPr lang="en-US" b="1" baseline="0" dirty="0" smtClean="0"/>
              <a:t> Facts About </a:t>
            </a:r>
            <a:r>
              <a:rPr lang="en-US" b="1" dirty="0" smtClean="0"/>
              <a:t>Teens</a:t>
            </a:r>
            <a:r>
              <a:rPr lang="en-US" b="1" baseline="0" dirty="0" smtClean="0"/>
              <a:t> and Religion</a:t>
            </a:r>
            <a:endParaRPr lang="en-US" b="1" dirty="0" smtClean="0"/>
          </a:p>
          <a:p>
            <a:endParaRPr lang="en-US" dirty="0" smtClean="0"/>
          </a:p>
          <a:p>
            <a:pPr defTabSz="924916">
              <a:defRPr/>
            </a:pPr>
            <a:r>
              <a:rPr lang="en-US" b="1" dirty="0" smtClean="0">
                <a:effectLst>
                  <a:outerShdw blurRad="38100" dist="38100" dir="2700000" algn="tl">
                    <a:srgbClr val="000000">
                      <a:alpha val="43137"/>
                    </a:srgbClr>
                  </a:outerShdw>
                </a:effectLst>
              </a:rPr>
              <a:t>■</a:t>
            </a:r>
            <a:r>
              <a:rPr lang="en-US" dirty="0" smtClean="0"/>
              <a:t> Many think </a:t>
            </a:r>
            <a:r>
              <a:rPr lang="en-US" dirty="0" smtClean="0">
                <a:effectLst>
                  <a:outerShdw blurRad="38100" dist="38100" dir="2700000" algn="tl">
                    <a:srgbClr val="000000">
                      <a:alpha val="43137"/>
                    </a:srgbClr>
                  </a:outerShdw>
                </a:effectLst>
              </a:rPr>
              <a:t>teenager do not like/are not even interested in religion.</a:t>
            </a:r>
          </a:p>
          <a:p>
            <a:pPr lvl="0"/>
            <a:r>
              <a:rPr lang="en-US" dirty="0" smtClean="0">
                <a:effectLst>
                  <a:outerShdw blurRad="38100" dist="38100" dir="2700000" algn="tl">
                    <a:srgbClr val="000000">
                      <a:alpha val="43137"/>
                    </a:srgbClr>
                  </a:outerShdw>
                </a:effectLst>
              </a:rPr>
              <a:t>■ Studies have shown that “adolescence is an age where the individual is concerned with what is spiritual and sacred.”</a:t>
            </a:r>
          </a:p>
          <a:p>
            <a:pPr lvl="0"/>
            <a:r>
              <a:rPr lang="en-US" dirty="0" smtClean="0">
                <a:effectLst>
                  <a:outerShdw blurRad="38100" dist="38100" dir="2700000" algn="tl">
                    <a:srgbClr val="000000">
                      <a:alpha val="43137"/>
                    </a:srgbClr>
                  </a:outerShdw>
                </a:effectLst>
              </a:rPr>
              <a:t>■ It’s true that this phase of teenage life produces radical transformations not only in the form of confronting the relationship with God, but with all aspects of their life.</a:t>
            </a:r>
          </a:p>
          <a:p>
            <a:pPr lvl="0"/>
            <a:r>
              <a:rPr lang="en-US" dirty="0" smtClean="0">
                <a:effectLst>
                  <a:outerShdw blurRad="38100" dist="38100" dir="2700000" algn="tl">
                    <a:srgbClr val="000000">
                      <a:alpha val="43137"/>
                    </a:srgbClr>
                  </a:outerShdw>
                </a:effectLst>
              </a:rPr>
              <a:t>■ The individual is no longer a child, so that by himself, he may discover manner and forms of living and religion that was taught to him</a:t>
            </a:r>
            <a:endParaRPr lang="en-US"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Some</a:t>
            </a:r>
            <a:r>
              <a:rPr lang="en-US" b="1" baseline="0" dirty="0" smtClean="0"/>
              <a:t> Facts About </a:t>
            </a:r>
            <a:r>
              <a:rPr lang="en-US" b="1" dirty="0" smtClean="0"/>
              <a:t>Teens</a:t>
            </a:r>
            <a:r>
              <a:rPr lang="en-US" b="1" baseline="0" dirty="0" smtClean="0"/>
              <a:t> and Religion</a:t>
            </a:r>
            <a:endParaRPr lang="en-US" b="1" dirty="0" smtClean="0"/>
          </a:p>
          <a:p>
            <a:endParaRPr lang="en-US" dirty="0" smtClean="0"/>
          </a:p>
          <a:p>
            <a:pPr defTabSz="924916">
              <a:defRPr/>
            </a:pPr>
            <a:r>
              <a:rPr lang="en-US" b="1" dirty="0" smtClean="0">
                <a:effectLst>
                  <a:outerShdw blurRad="38100" dist="38100" dir="2700000" algn="tl">
                    <a:srgbClr val="000000">
                      <a:alpha val="43137"/>
                    </a:srgbClr>
                  </a:outerShdw>
                </a:effectLst>
              </a:rPr>
              <a:t>■</a:t>
            </a:r>
            <a:r>
              <a:rPr lang="en-US" dirty="0" smtClean="0"/>
              <a:t> Many think </a:t>
            </a:r>
            <a:r>
              <a:rPr lang="en-US" dirty="0" smtClean="0">
                <a:effectLst>
                  <a:outerShdw blurRad="38100" dist="38100" dir="2700000" algn="tl">
                    <a:srgbClr val="000000">
                      <a:alpha val="43137"/>
                    </a:srgbClr>
                  </a:outerShdw>
                </a:effectLst>
              </a:rPr>
              <a:t>teenager do not like/are not even interested in religion.</a:t>
            </a:r>
          </a:p>
          <a:p>
            <a:pPr lvl="0"/>
            <a:r>
              <a:rPr lang="en-US" dirty="0" smtClean="0">
                <a:effectLst>
                  <a:outerShdw blurRad="38100" dist="38100" dir="2700000" algn="tl">
                    <a:srgbClr val="000000">
                      <a:alpha val="43137"/>
                    </a:srgbClr>
                  </a:outerShdw>
                </a:effectLst>
              </a:rPr>
              <a:t>■ Studies have shown that “adolescence is an age where the individual is concerned with what is spiritual and sacred.”</a:t>
            </a:r>
          </a:p>
          <a:p>
            <a:pPr lvl="0"/>
            <a:r>
              <a:rPr lang="en-US" dirty="0" smtClean="0">
                <a:effectLst>
                  <a:outerShdw blurRad="38100" dist="38100" dir="2700000" algn="tl">
                    <a:srgbClr val="000000">
                      <a:alpha val="43137"/>
                    </a:srgbClr>
                  </a:outerShdw>
                </a:effectLst>
              </a:rPr>
              <a:t>■ It’s true that this phase of teenage life produces radical transformations not only in the form of confronting the relationship with God, but with all aspects of their life.</a:t>
            </a:r>
          </a:p>
          <a:p>
            <a:pPr lvl="0"/>
            <a:r>
              <a:rPr lang="en-US" dirty="0" smtClean="0">
                <a:effectLst>
                  <a:outerShdw blurRad="38100" dist="38100" dir="2700000" algn="tl">
                    <a:srgbClr val="000000">
                      <a:alpha val="43137"/>
                    </a:srgbClr>
                  </a:outerShdw>
                </a:effectLst>
              </a:rPr>
              <a:t>■ The individual is no longer a child, so that by himself, he may discover manner and forms of living and religion that was taught to him</a:t>
            </a:r>
            <a:endParaRPr lang="en-US"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Teenage is the Best Phase of Life for Religion</a:t>
            </a:r>
          </a:p>
          <a:p>
            <a:endParaRPr lang="en-US" b="1" dirty="0" smtClean="0">
              <a:effectLst>
                <a:outerShdw blurRad="38100" dist="38100" dir="2700000" algn="tl">
                  <a:srgbClr val="000000">
                    <a:alpha val="43137"/>
                  </a:srgbClr>
                </a:outerShdw>
              </a:effectLst>
            </a:endParaRPr>
          </a:p>
          <a:p>
            <a:pPr lvl="0">
              <a:buFont typeface="Arial" pitchFamily="34" charset="0"/>
              <a:buChar char="•"/>
            </a:pPr>
            <a:r>
              <a:rPr lang="en-US" dirty="0" smtClean="0"/>
              <a:t> </a:t>
            </a:r>
            <a:r>
              <a:rPr lang="en-US" b="1" dirty="0" smtClean="0"/>
              <a:t>Religious concepts gain more precision and depth in the final years of childhood and during puberty.</a:t>
            </a:r>
          </a:p>
          <a:p>
            <a:pPr lvl="0">
              <a:buFont typeface="Arial" pitchFamily="34" charset="0"/>
              <a:buChar char="•"/>
            </a:pPr>
            <a:r>
              <a:rPr lang="en-US" b="1" dirty="0" smtClean="0"/>
              <a:t> It is the best phase of life to strengthen the values of religion and a relationship with God.</a:t>
            </a:r>
          </a:p>
          <a:p>
            <a:pPr lvl="0"/>
            <a:endParaRPr lang="en-US" b="1"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effectLst>
                  <a:outerShdw blurRad="38100" dist="38100" dir="2700000" algn="tl">
                    <a:srgbClr val="000000">
                      <a:alpha val="43137"/>
                    </a:srgbClr>
                  </a:outerShdw>
                </a:effectLst>
              </a:rPr>
              <a:t>Teenage is the Best Phase of Life for Religion</a:t>
            </a:r>
          </a:p>
          <a:p>
            <a:pPr lvl="0">
              <a:buFont typeface="Arial" pitchFamily="34" charset="0"/>
              <a:buNone/>
            </a:pPr>
            <a:endParaRPr lang="en-US" b="1" dirty="0" smtClean="0"/>
          </a:p>
          <a:p>
            <a:pPr lvl="0">
              <a:buFont typeface="Arial" pitchFamily="34" charset="0"/>
              <a:buChar char="•"/>
            </a:pPr>
            <a:r>
              <a:rPr lang="en-US" b="1" dirty="0" smtClean="0"/>
              <a:t> </a:t>
            </a:r>
            <a:r>
              <a:rPr lang="en-US" dirty="0" smtClean="0"/>
              <a:t>It is in the adolescence age that conversion take place; it is the period in which the majority of religious leaders decided to be ministers and missionaries</a:t>
            </a:r>
            <a:r>
              <a:rPr lang="en-US" b="0" dirty="0" smtClean="0"/>
              <a:t>. </a:t>
            </a:r>
            <a:r>
              <a:rPr lang="en-US" dirty="0" smtClean="0"/>
              <a:t>(317)</a:t>
            </a:r>
          </a:p>
          <a:p>
            <a:pPr lvl="0">
              <a:buFont typeface="Arial" pitchFamily="34" charset="0"/>
              <a:buNone/>
            </a:pPr>
            <a:endParaRPr lang="en-US" dirty="0" smtClean="0"/>
          </a:p>
          <a:p>
            <a:pPr lvl="0"/>
            <a:r>
              <a:rPr lang="en-US" dirty="0" smtClean="0"/>
              <a:t>Then, what happens in the teen years? If there is a concern and an interest for spiritual matters, why at times is there such indifference?</a:t>
            </a:r>
          </a:p>
          <a:p>
            <a:endParaRPr lang="en-US" b="1" dirty="0" smtClean="0"/>
          </a:p>
          <a:p>
            <a:endParaRPr lang="en-US" b="1" dirty="0"/>
          </a:p>
        </p:txBody>
      </p:sp>
      <p:sp>
        <p:nvSpPr>
          <p:cNvPr id="4" name="Slide Number Placeholder 3"/>
          <p:cNvSpPr>
            <a:spLocks noGrp="1"/>
          </p:cNvSpPr>
          <p:nvPr>
            <p:ph type="sldNum" sz="quarter" idx="10"/>
          </p:nvPr>
        </p:nvSpPr>
        <p:spPr/>
        <p:txBody>
          <a:bodyPr/>
          <a:lstStyle/>
          <a:p>
            <a:fld id="{BFA97C57-F5EF-411D-BCBB-DEFB64C2C41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80D24C4E-F0DB-40DF-89ED-2F1753D25344}"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0D24C4E-F0DB-40DF-89ED-2F1753D25344}"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0D24C4E-F0DB-40DF-89ED-2F1753D25344}"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0C3634-B7EB-40CF-A865-407C0AB7A8A2}" type="datetimeFigureOut">
              <a:rPr lang="en-US" smtClean="0"/>
              <a:pPr/>
              <a:t>9/6/2012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0D24C4E-F0DB-40DF-89ED-2F1753D2534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A10C3634-B7EB-40CF-A865-407C0AB7A8A2}" type="datetimeFigureOut">
              <a:rPr lang="en-US" smtClean="0"/>
              <a:pPr/>
              <a:t>9/6/2012</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80D24C4E-F0DB-40DF-89ED-2F1753D2534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A10C3634-B7EB-40CF-A865-407C0AB7A8A2}" type="datetimeFigureOut">
              <a:rPr lang="en-US" smtClean="0"/>
              <a:pPr/>
              <a:t>9/6/2012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D24C4E-F0DB-40DF-89ED-2F1753D2534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4.jpeg"/><Relationship Id="rId4" Type="http://schemas.openxmlformats.org/officeDocument/2006/relationships/diagramLayout" Target="../diagrams/layout1.xml"/><Relationship Id="rId9"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4.jpeg"/></Relationships>
</file>

<file path=ppt/slides/_rels/slide12.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16.wmf"/></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22.wmf"/></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25.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8.xml"/><Relationship Id="rId1" Type="http://schemas.openxmlformats.org/officeDocument/2006/relationships/slideLayout" Target="../slideLayouts/slideLayout4.xml"/><Relationship Id="rId4" Type="http://schemas.openxmlformats.org/officeDocument/2006/relationships/image" Target="../media/image31.jpeg"/></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35.jpeg"/></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image" Target="../media/image10.jpeg"/></Relationships>
</file>

<file path=ppt/slides/_rels/slide7.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2057400" y="304800"/>
          <a:ext cx="5105400" cy="5562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7" name="Picture 3" descr="C:\Documents and Settings\MugandaT\Local Settings\Temporary Internet Files\Content.IE5\1ZLHOMY7\MPj04383880000[1].jpg"/>
          <p:cNvPicPr>
            <a:picLocks noChangeAspect="1" noChangeArrowheads="1"/>
          </p:cNvPicPr>
          <p:nvPr/>
        </p:nvPicPr>
        <p:blipFill>
          <a:blip r:embed="rId8" cstate="print"/>
          <a:srcRect/>
          <a:stretch>
            <a:fillRect/>
          </a:stretch>
        </p:blipFill>
        <p:spPr bwMode="auto">
          <a:xfrm>
            <a:off x="457200" y="0"/>
            <a:ext cx="1828800" cy="2731495"/>
          </a:xfrm>
          <a:prstGeom prst="rect">
            <a:avLst/>
          </a:prstGeom>
          <a:ln>
            <a:noFill/>
          </a:ln>
          <a:effectLst>
            <a:softEdge rad="112500"/>
          </a:effectLst>
        </p:spPr>
      </p:pic>
      <p:pic>
        <p:nvPicPr>
          <p:cNvPr id="5" name="Picture 3" descr="C:\Documents and Settings\KohL\Local Settings\Temporary Internet Files\Content.IE5\PE5C24CY\MPj04395000000[1].jpg"/>
          <p:cNvPicPr>
            <a:picLocks noChangeAspect="1" noChangeArrowheads="1"/>
          </p:cNvPicPr>
          <p:nvPr/>
        </p:nvPicPr>
        <p:blipFill>
          <a:blip r:embed="rId9" cstate="print">
            <a:lum bright="20000" contrast="10000"/>
          </a:blip>
          <a:srcRect/>
          <a:stretch>
            <a:fillRect/>
          </a:stretch>
        </p:blipFill>
        <p:spPr bwMode="auto">
          <a:xfrm>
            <a:off x="304800" y="3124200"/>
            <a:ext cx="2143734" cy="1535321"/>
          </a:xfrm>
          <a:prstGeom prst="rect">
            <a:avLst/>
          </a:prstGeom>
          <a:ln>
            <a:noFill/>
          </a:ln>
          <a:effectLst>
            <a:softEdge rad="112500"/>
          </a:effectLst>
        </p:spPr>
      </p:pic>
      <p:pic>
        <p:nvPicPr>
          <p:cNvPr id="1028" name="Picture 4" descr="F:\My Pictures\Teenagers\teens and church.jpg"/>
          <p:cNvPicPr>
            <a:picLocks noChangeAspect="1" noChangeArrowheads="1"/>
          </p:cNvPicPr>
          <p:nvPr/>
        </p:nvPicPr>
        <p:blipFill>
          <a:blip r:embed="rId10" cstate="print"/>
          <a:srcRect/>
          <a:stretch>
            <a:fillRect/>
          </a:stretch>
        </p:blipFill>
        <p:spPr bwMode="auto">
          <a:xfrm>
            <a:off x="6895903" y="2133600"/>
            <a:ext cx="2248097" cy="2057400"/>
          </a:xfrm>
          <a:prstGeom prst="rect">
            <a:avLst/>
          </a:prstGeom>
          <a:ln>
            <a:noFill/>
          </a:ln>
          <a:effectLst>
            <a:softEdge rad="112500"/>
          </a:effectLst>
        </p:spPr>
      </p:pic>
      <p:sp>
        <p:nvSpPr>
          <p:cNvPr id="6" name="TextBox 5"/>
          <p:cNvSpPr txBox="1"/>
          <p:nvPr/>
        </p:nvSpPr>
        <p:spPr>
          <a:xfrm>
            <a:off x="533400" y="5791200"/>
            <a:ext cx="8458200" cy="954107"/>
          </a:xfrm>
          <a:prstGeom prst="rect">
            <a:avLst/>
          </a:prstGeom>
          <a:noFill/>
        </p:spPr>
        <p:txBody>
          <a:bodyPr wrap="square" rtlCol="0">
            <a:spAutoFit/>
          </a:bodyPr>
          <a:lstStyle/>
          <a:p>
            <a:r>
              <a:rPr lang="es-US" sz="2800" b="1" dirty="0" smtClean="0">
                <a:solidFill>
                  <a:srgbClr val="E820A5"/>
                </a:solidFill>
                <a:effectLst>
                  <a:outerShdw blurRad="38100" dist="38100" dir="2700000" algn="tl">
                    <a:srgbClr val="000000">
                      <a:alpha val="43137"/>
                    </a:srgbClr>
                  </a:outerShdw>
                </a:effectLst>
              </a:rPr>
              <a:t>Certificación de liderazgo, Ministerio Infantil División Interamericana, Nivel, </a:t>
            </a:r>
            <a:r>
              <a:rPr lang="es-US" sz="2800" b="1" dirty="0" err="1" smtClean="0">
                <a:solidFill>
                  <a:srgbClr val="E820A5"/>
                </a:solidFill>
                <a:effectLst>
                  <a:outerShdw blurRad="38100" dist="38100" dir="2700000" algn="tl">
                    <a:srgbClr val="000000">
                      <a:alpha val="43137"/>
                    </a:srgbClr>
                  </a:outerShdw>
                </a:effectLst>
              </a:rPr>
              <a:t>lV</a:t>
            </a:r>
            <a:r>
              <a:rPr lang="es-US" sz="2800" b="1" dirty="0" smtClean="0">
                <a:solidFill>
                  <a:srgbClr val="E820A5"/>
                </a:solidFill>
                <a:effectLst>
                  <a:outerShdw blurRad="38100" dist="38100" dir="2700000" algn="tl">
                    <a:srgbClr val="000000">
                      <a:alpha val="43137"/>
                    </a:srgbClr>
                  </a:outerShdw>
                </a:effectLst>
              </a:rPr>
              <a:t>,  Curso 9. </a:t>
            </a:r>
            <a:endParaRPr lang="en-US" sz="2800" b="1" dirty="0">
              <a:solidFill>
                <a:srgbClr val="E820A5"/>
              </a:solidFill>
              <a:effectLst>
                <a:outerShdw blurRad="38100" dist="38100" dir="2700000" algn="tl">
                  <a:srgbClr val="000000">
                    <a:alpha val="43137"/>
                  </a:srgbClr>
                </a:outerShdw>
              </a:effectLst>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304800" y="228600"/>
            <a:ext cx="8534400" cy="1143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lstStyle/>
          <a:p>
            <a:pPr algn="ctr"/>
            <a:r>
              <a:rPr lang="es-US" sz="3600" b="1" dirty="0" smtClean="0">
                <a:solidFill>
                  <a:schemeClr val="tx1"/>
                </a:solidFill>
                <a:effectLst>
                  <a:outerShdw blurRad="38100" dist="38100" dir="2700000" algn="tl">
                    <a:srgbClr val="000000">
                      <a:alpha val="43137"/>
                    </a:srgbClr>
                  </a:outerShdw>
                </a:effectLst>
                <a:latin typeface="Calibri" pitchFamily="34" charset="0"/>
              </a:rPr>
              <a:t>Cual es la respuesta de los adolescentes ?</a:t>
            </a:r>
            <a:endParaRPr lang="en-US" sz="3600" b="1" dirty="0">
              <a:solidFill>
                <a:schemeClr val="tx1"/>
              </a:solidFill>
              <a:effectLst>
                <a:outerShdw blurRad="38100" dist="38100" dir="2700000" algn="tl">
                  <a:srgbClr val="000000">
                    <a:alpha val="43137"/>
                  </a:srgbClr>
                </a:outerShdw>
              </a:effectLst>
              <a:latin typeface="Calibri" pitchFamily="34" charset="0"/>
            </a:endParaRPr>
          </a:p>
        </p:txBody>
      </p:sp>
      <p:sp>
        <p:nvSpPr>
          <p:cNvPr id="6" name="Content Placeholder 5"/>
          <p:cNvSpPr>
            <a:spLocks noGrp="1"/>
          </p:cNvSpPr>
          <p:nvPr>
            <p:ph sz="half" idx="1"/>
          </p:nvPr>
        </p:nvSpPr>
        <p:spPr>
          <a:xfrm>
            <a:off x="533400" y="1295400"/>
            <a:ext cx="8229600" cy="4373563"/>
          </a:xfrm>
        </p:spPr>
        <p:txBody>
          <a:bodyPr>
            <a:normAutofit/>
          </a:bodyPr>
          <a:lstStyle/>
          <a:p>
            <a:pPr>
              <a:buNone/>
            </a:pPr>
            <a:endParaRPr lang="es-US" sz="4000" b="1" dirty="0" smtClean="0"/>
          </a:p>
          <a:p>
            <a:pPr>
              <a:buNone/>
            </a:pPr>
            <a:r>
              <a:rPr lang="es-US" sz="4000" b="1" dirty="0" smtClean="0"/>
              <a:t>Quieren una religión más auténtica de reflexión, con menos rutinas y más conciencia. </a:t>
            </a:r>
            <a:endParaRPr lang="en-US" sz="4000" b="1" dirty="0" smtClean="0"/>
          </a:p>
        </p:txBody>
      </p:sp>
      <p:pic>
        <p:nvPicPr>
          <p:cNvPr id="3077" name="Picture 5" descr="C:\Documents and Settings\MugandaT\Local Settings\Temporary Internet Files\Content.IE5\CIV9F3KS\MPj04383940000[1].jpg"/>
          <p:cNvPicPr>
            <a:picLocks noChangeAspect="1" noChangeArrowheads="1"/>
          </p:cNvPicPr>
          <p:nvPr/>
        </p:nvPicPr>
        <p:blipFill>
          <a:blip r:embed="rId3" cstate="print"/>
          <a:srcRect/>
          <a:stretch>
            <a:fillRect/>
          </a:stretch>
        </p:blipFill>
        <p:spPr bwMode="auto">
          <a:xfrm>
            <a:off x="5181600" y="4724400"/>
            <a:ext cx="3733800" cy="1981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slide(fromRight)">
                                      <p:cBhvr>
                                        <p:cTn id="7"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Documents and Settings\KohL\Local Settings\Temporary Internet Files\Content.IE5\KWY6P6QT\MPj01788380000[1].jpg"/>
          <p:cNvPicPr>
            <a:picLocks noChangeAspect="1" noChangeArrowheads="1"/>
          </p:cNvPicPr>
          <p:nvPr/>
        </p:nvPicPr>
        <p:blipFill>
          <a:blip r:embed="rId3" cstate="print"/>
          <a:srcRect b="12500"/>
          <a:stretch>
            <a:fillRect/>
          </a:stretch>
        </p:blipFill>
        <p:spPr bwMode="auto">
          <a:xfrm rot="820456">
            <a:off x="6614034" y="3709041"/>
            <a:ext cx="2047564" cy="2694163"/>
          </a:xfrm>
          <a:prstGeom prst="rect">
            <a:avLst/>
          </a:prstGeom>
          <a:noFill/>
        </p:spPr>
      </p:pic>
      <p:pic>
        <p:nvPicPr>
          <p:cNvPr id="9" name="Picture 8" descr="Boy&amp;GirlCollegeKids.jpg"/>
          <p:cNvPicPr>
            <a:picLocks noChangeAspect="1"/>
          </p:cNvPicPr>
          <p:nvPr/>
        </p:nvPicPr>
        <p:blipFill>
          <a:blip r:embed="rId4" cstate="print"/>
          <a:stretch>
            <a:fillRect/>
          </a:stretch>
        </p:blipFill>
        <p:spPr>
          <a:xfrm>
            <a:off x="6172200" y="1295400"/>
            <a:ext cx="2822222" cy="1905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7" name="Title 6"/>
          <p:cNvSpPr>
            <a:spLocks noGrp="1"/>
          </p:cNvSpPr>
          <p:nvPr>
            <p:ph type="title"/>
          </p:nvPr>
        </p:nvSpPr>
        <p:spPr>
          <a:xfrm>
            <a:off x="0" y="0"/>
            <a:ext cx="9144000" cy="1143000"/>
          </a:xfrm>
        </p:spPr>
        <p:style>
          <a:lnRef idx="3">
            <a:schemeClr val="lt1"/>
          </a:lnRef>
          <a:fillRef idx="1">
            <a:schemeClr val="accent3"/>
          </a:fillRef>
          <a:effectRef idx="1">
            <a:schemeClr val="accent3"/>
          </a:effectRef>
          <a:fontRef idx="minor">
            <a:schemeClr val="lt1"/>
          </a:fontRef>
        </p:style>
        <p:txBody>
          <a:bodyPr/>
          <a:lstStyle/>
          <a:p>
            <a:pPr algn="ctr"/>
            <a:r>
              <a:rPr lang="en-US" b="1" dirty="0" smtClean="0">
                <a:effectLst>
                  <a:outerShdw blurRad="38100" dist="38100" dir="2700000" algn="tl">
                    <a:srgbClr val="000000">
                      <a:alpha val="43137"/>
                    </a:srgbClr>
                  </a:outerShdw>
                </a:effectLst>
              </a:rPr>
              <a:t>   	</a:t>
            </a:r>
            <a:r>
              <a:rPr lang="en-US" b="1" dirty="0" err="1" smtClean="0">
                <a:solidFill>
                  <a:srgbClr val="7030A0"/>
                </a:solidFill>
                <a:effectLst>
                  <a:outerShdw blurRad="38100" dist="38100" dir="2700000" algn="tl">
                    <a:srgbClr val="000000">
                      <a:alpha val="43137"/>
                    </a:srgbClr>
                  </a:outerShdw>
                </a:effectLst>
              </a:rPr>
              <a:t>Factores</a:t>
            </a:r>
            <a:r>
              <a:rPr lang="en-US" b="1" dirty="0" smtClean="0">
                <a:solidFill>
                  <a:srgbClr val="7030A0"/>
                </a:solidFill>
                <a:effectLst>
                  <a:outerShdw blurRad="38100" dist="38100" dir="2700000" algn="tl">
                    <a:srgbClr val="000000">
                      <a:alpha val="43137"/>
                    </a:srgbClr>
                  </a:outerShdw>
                </a:effectLst>
              </a:rPr>
              <a:t> clave en la </a:t>
            </a:r>
            <a:r>
              <a:rPr lang="en-US" b="1" dirty="0" err="1" smtClean="0">
                <a:solidFill>
                  <a:srgbClr val="7030A0"/>
                </a:solidFill>
                <a:effectLst>
                  <a:outerShdw blurRad="38100" dist="38100" dir="2700000" algn="tl">
                    <a:srgbClr val="000000">
                      <a:alpha val="43137"/>
                    </a:srgbClr>
                  </a:outerShdw>
                </a:effectLst>
              </a:rPr>
              <a:t>respuesta</a:t>
            </a:r>
            <a:r>
              <a:rPr lang="en-US" b="1" dirty="0" smtClean="0">
                <a:solidFill>
                  <a:srgbClr val="7030A0"/>
                </a:solidFill>
                <a:effectLst>
                  <a:outerShdw blurRad="38100" dist="38100" dir="2700000" algn="tl">
                    <a:srgbClr val="000000">
                      <a:alpha val="43137"/>
                    </a:srgbClr>
                  </a:outerShdw>
                </a:effectLst>
              </a:rPr>
              <a:t> de los </a:t>
            </a:r>
            <a:r>
              <a:rPr lang="en-US" b="1" dirty="0" err="1" smtClean="0">
                <a:solidFill>
                  <a:srgbClr val="7030A0"/>
                </a:solidFill>
                <a:effectLst>
                  <a:outerShdw blurRad="38100" dist="38100" dir="2700000" algn="tl">
                    <a:srgbClr val="000000">
                      <a:alpha val="43137"/>
                    </a:srgbClr>
                  </a:outerShdw>
                </a:effectLst>
              </a:rPr>
              <a:t>adolescentes</a:t>
            </a: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endParaRPr lang="en-US" sz="4400" b="1" dirty="0">
              <a:effectLst>
                <a:outerShdw blurRad="38100" dist="38100" dir="2700000" algn="tl">
                  <a:srgbClr val="000000">
                    <a:alpha val="43137"/>
                  </a:srgbClr>
                </a:outerShdw>
              </a:effectLst>
              <a:latin typeface="Calibri" pitchFamily="34" charset="0"/>
            </a:endParaRPr>
          </a:p>
        </p:txBody>
      </p:sp>
      <p:sp>
        <p:nvSpPr>
          <p:cNvPr id="6" name="Content Placeholder 5"/>
          <p:cNvSpPr>
            <a:spLocks noGrp="1"/>
          </p:cNvSpPr>
          <p:nvPr>
            <p:ph sz="half" idx="1"/>
          </p:nvPr>
        </p:nvSpPr>
        <p:spPr>
          <a:xfrm>
            <a:off x="0" y="1066800"/>
            <a:ext cx="6934200" cy="5638800"/>
          </a:xfrm>
        </p:spPr>
        <p:txBody>
          <a:bodyPr>
            <a:noAutofit/>
          </a:bodyPr>
          <a:lstStyle/>
          <a:p>
            <a:pPr lvl="0"/>
            <a:r>
              <a:rPr lang="es-US" sz="3200" b="1" dirty="0" smtClean="0"/>
              <a:t>Una respuesta positiva a ala religión depende del modelo exhibido por los padres y los individuos que afectan la vida religiosa del niño y del adolescente. </a:t>
            </a:r>
          </a:p>
          <a:p>
            <a:pPr lvl="0"/>
            <a:r>
              <a:rPr lang="es-US" sz="3200" b="1" dirty="0" smtClean="0"/>
              <a:t>La rebeldía de los adolescentes hacia la religión, es una forma de rebelarse contra las personas que desean imponerles la religión que muchas veces ellos mismos no practican. </a:t>
            </a:r>
            <a:endParaRPr lang="en-US" sz="3200" b="1" dirty="0" smtClean="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Horizontal Scroll 18"/>
          <p:cNvSpPr/>
          <p:nvPr/>
        </p:nvSpPr>
        <p:spPr>
          <a:xfrm>
            <a:off x="1447800" y="4191000"/>
            <a:ext cx="6172200" cy="2362200"/>
          </a:xfrm>
          <a:prstGeom prst="horizontalScroll">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ounded Rectangular Callout 14"/>
          <p:cNvSpPr/>
          <p:nvPr/>
        </p:nvSpPr>
        <p:spPr>
          <a:xfrm rot="711292">
            <a:off x="2621897" y="1003071"/>
            <a:ext cx="6019800" cy="2009061"/>
          </a:xfrm>
          <a:prstGeom prst="wedgeRoundRectCallout">
            <a:avLst/>
          </a:prstGeom>
        </p:spPr>
        <p:style>
          <a:lnRef idx="3">
            <a:schemeClr val="lt1"/>
          </a:lnRef>
          <a:fillRef idx="1">
            <a:schemeClr val="accent4"/>
          </a:fillRef>
          <a:effectRef idx="1">
            <a:schemeClr val="accent4"/>
          </a:effectRef>
          <a:fontRef idx="minor">
            <a:schemeClr val="lt1"/>
          </a:fontRef>
        </p:style>
        <p:txBody>
          <a:bodyPr wrap="square" lIns="91440" tIns="45720" rIns="91440" bIns="45720">
            <a:spAutoFit/>
          </a:bodyPr>
          <a:lstStyle/>
          <a:p>
            <a:pPr algn="ctr"/>
            <a:r>
              <a:rPr lang="es-US" sz="28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É</a:t>
            </a:r>
            <a:r>
              <a:rPr lang="es-US" sz="28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 </a:t>
            </a:r>
            <a:r>
              <a:rPr lang="es-US" sz="28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quiere una religión. Le preocupan los asuntos </a:t>
            </a:r>
            <a:r>
              <a:rPr lang="es-US" sz="2800" b="1"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espitituales</a:t>
            </a:r>
            <a:r>
              <a:rPr lang="es-US" sz="28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Desea la </a:t>
            </a:r>
            <a:r>
              <a:rPr lang="es-US" sz="2800" b="1" cap="none" spc="0"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segutidad</a:t>
            </a:r>
            <a:r>
              <a:rPr lang="es-US" sz="28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que la religión da al ser humano, pero …</a:t>
            </a:r>
            <a:endParaRPr lang="en-US" sz="2800" b="1"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6146" name="Picture 2" descr="C:\Documents and Settings\KohL\My Documents\CLIP ARTS\Christian Clipart\PEOPLE\TEENS\PETEE016.WMF"/>
          <p:cNvPicPr>
            <a:picLocks noChangeAspect="1" noChangeArrowheads="1"/>
          </p:cNvPicPr>
          <p:nvPr/>
        </p:nvPicPr>
        <p:blipFill>
          <a:blip r:embed="rId3" cstate="print"/>
          <a:srcRect/>
          <a:stretch>
            <a:fillRect/>
          </a:stretch>
        </p:blipFill>
        <p:spPr bwMode="auto">
          <a:xfrm rot="20735324">
            <a:off x="987551" y="213305"/>
            <a:ext cx="2067640" cy="2073944"/>
          </a:xfrm>
          <a:prstGeom prst="rect">
            <a:avLst/>
          </a:prstGeom>
          <a:noFill/>
        </p:spPr>
      </p:pic>
      <p:sp>
        <p:nvSpPr>
          <p:cNvPr id="17" name="Rectangle 16"/>
          <p:cNvSpPr/>
          <p:nvPr/>
        </p:nvSpPr>
        <p:spPr>
          <a:xfrm rot="20369512">
            <a:off x="2662284" y="3060465"/>
            <a:ext cx="2848227" cy="92333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Paradoja</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8" name="Vertical Scroll 17"/>
          <p:cNvSpPr/>
          <p:nvPr/>
        </p:nvSpPr>
        <p:spPr>
          <a:xfrm>
            <a:off x="1371600" y="4267200"/>
            <a:ext cx="6477000" cy="1693069"/>
          </a:xfrm>
          <a:prstGeom prst="verticalScroll">
            <a:avLst/>
          </a:prstGeom>
          <a:noFill/>
        </p:spPr>
        <p:txBody>
          <a:bodyPr wrap="square" lIns="91440" tIns="45720" rIns="91440" bIns="45720">
            <a:spAutoFit/>
          </a:bodyPr>
          <a:lstStyle/>
          <a:p>
            <a:pPr algn="ctr"/>
            <a:r>
              <a:rPr lang="en-US" sz="2800" b="1" dirty="0" smtClean="0">
                <a:ln w="10541" cmpd="sng">
                  <a:noFill/>
                  <a:prstDash val="solid"/>
                </a:ln>
                <a:solidFill>
                  <a:schemeClr val="bg1"/>
                </a:solidFill>
              </a:rPr>
              <a:t>   La </a:t>
            </a:r>
            <a:r>
              <a:rPr lang="en-US" sz="2800" b="1" dirty="0" err="1" smtClean="0">
                <a:ln w="10541" cmpd="sng">
                  <a:noFill/>
                  <a:prstDash val="solid"/>
                </a:ln>
                <a:solidFill>
                  <a:schemeClr val="bg1"/>
                </a:solidFill>
              </a:rPr>
              <a:t>rechaza</a:t>
            </a:r>
            <a:r>
              <a:rPr lang="en-US" sz="2800" b="1" dirty="0" smtClean="0">
                <a:ln w="10541" cmpd="sng">
                  <a:noFill/>
                  <a:prstDash val="solid"/>
                </a:ln>
                <a:solidFill>
                  <a:schemeClr val="bg1"/>
                </a:solidFill>
              </a:rPr>
              <a:t>, se   </a:t>
            </a:r>
            <a:r>
              <a:rPr lang="en-US" sz="2800" b="1" dirty="0" err="1" smtClean="0">
                <a:ln w="10541" cmpd="sng">
                  <a:noFill/>
                  <a:prstDash val="solid"/>
                </a:ln>
                <a:solidFill>
                  <a:schemeClr val="bg1"/>
                </a:solidFill>
              </a:rPr>
              <a:t>distancia</a:t>
            </a:r>
            <a:r>
              <a:rPr lang="en-US" sz="2800" b="1" dirty="0" smtClean="0">
                <a:ln w="10541" cmpd="sng">
                  <a:noFill/>
                  <a:prstDash val="solid"/>
                </a:ln>
                <a:solidFill>
                  <a:schemeClr val="bg1"/>
                </a:solidFill>
              </a:rPr>
              <a:t>  de </a:t>
            </a:r>
            <a:r>
              <a:rPr lang="en-US" sz="2800" b="1" dirty="0" err="1" smtClean="0">
                <a:ln w="10541" cmpd="sng">
                  <a:noFill/>
                  <a:prstDash val="solid"/>
                </a:ln>
                <a:solidFill>
                  <a:schemeClr val="bg1"/>
                </a:solidFill>
              </a:rPr>
              <a:t>ella</a:t>
            </a:r>
            <a:r>
              <a:rPr lang="en-US" sz="2800" b="1" dirty="0" smtClean="0">
                <a:ln w="10541" cmpd="sng">
                  <a:noFill/>
                  <a:prstDash val="solid"/>
                </a:ln>
                <a:solidFill>
                  <a:schemeClr val="bg1"/>
                </a:solidFill>
              </a:rPr>
              <a:t>, se </a:t>
            </a:r>
            <a:r>
              <a:rPr lang="en-US" sz="2800" b="1" dirty="0" err="1" smtClean="0">
                <a:ln w="10541" cmpd="sng">
                  <a:noFill/>
                  <a:prstDash val="solid"/>
                </a:ln>
                <a:solidFill>
                  <a:schemeClr val="bg1"/>
                </a:solidFill>
              </a:rPr>
              <a:t>vuelve</a:t>
            </a:r>
            <a:r>
              <a:rPr lang="en-US" sz="2800" b="1" dirty="0" smtClean="0">
                <a:ln w="10541" cmpd="sng">
                  <a:noFill/>
                  <a:prstDash val="solid"/>
                </a:ln>
                <a:solidFill>
                  <a:schemeClr val="bg1"/>
                </a:solidFill>
              </a:rPr>
              <a:t> </a:t>
            </a:r>
            <a:r>
              <a:rPr lang="en-US" sz="2800" b="1" dirty="0" err="1" smtClean="0">
                <a:ln w="10541" cmpd="sng">
                  <a:noFill/>
                  <a:prstDash val="solid"/>
                </a:ln>
                <a:solidFill>
                  <a:schemeClr val="bg1"/>
                </a:solidFill>
              </a:rPr>
              <a:t>crítico</a:t>
            </a:r>
            <a:r>
              <a:rPr lang="en-US" sz="2800" b="1" dirty="0" smtClean="0">
                <a:ln w="10541" cmpd="sng">
                  <a:noFill/>
                  <a:prstDash val="solid"/>
                </a:ln>
                <a:solidFill>
                  <a:schemeClr val="bg1"/>
                </a:solidFill>
              </a:rPr>
              <a:t>, </a:t>
            </a:r>
            <a:r>
              <a:rPr lang="en-US" sz="2800" b="1" dirty="0" err="1" smtClean="0">
                <a:ln w="10541" cmpd="sng">
                  <a:noFill/>
                  <a:prstDash val="solid"/>
                </a:ln>
                <a:solidFill>
                  <a:schemeClr val="bg1"/>
                </a:solidFill>
              </a:rPr>
              <a:t>duro</a:t>
            </a:r>
            <a:r>
              <a:rPr lang="en-US" sz="2800" b="1" dirty="0" smtClean="0">
                <a:ln w="10541" cmpd="sng">
                  <a:noFill/>
                  <a:prstDash val="solid"/>
                </a:ln>
                <a:solidFill>
                  <a:schemeClr val="bg1"/>
                </a:solidFill>
              </a:rPr>
              <a:t> e inflexible, </a:t>
            </a:r>
            <a:r>
              <a:rPr lang="en-US" sz="2800" b="1" dirty="0" err="1" smtClean="0">
                <a:ln w="10541" cmpd="sng">
                  <a:noFill/>
                  <a:prstDash val="solid"/>
                </a:ln>
                <a:solidFill>
                  <a:schemeClr val="bg1"/>
                </a:solidFill>
              </a:rPr>
              <a:t>por</a:t>
            </a:r>
            <a:r>
              <a:rPr lang="en-US" sz="2800" b="1" dirty="0" smtClean="0">
                <a:ln w="10541" cmpd="sng">
                  <a:noFill/>
                  <a:prstDash val="solid"/>
                </a:ln>
                <a:solidFill>
                  <a:schemeClr val="bg1"/>
                </a:solidFill>
              </a:rPr>
              <a:t> lo </a:t>
            </a:r>
            <a:r>
              <a:rPr lang="en-US" sz="2800" b="1" dirty="0" err="1" smtClean="0">
                <a:ln w="10541" cmpd="sng">
                  <a:noFill/>
                  <a:prstDash val="solid"/>
                </a:ln>
                <a:solidFill>
                  <a:schemeClr val="bg1"/>
                </a:solidFill>
              </a:rPr>
              <a:t>que</a:t>
            </a:r>
            <a:r>
              <a:rPr lang="en-US" sz="2800" b="1" dirty="0" smtClean="0">
                <a:ln w="10541" cmpd="sng">
                  <a:noFill/>
                  <a:prstDash val="solid"/>
                </a:ln>
                <a:solidFill>
                  <a:schemeClr val="bg1"/>
                </a:solidFill>
              </a:rPr>
              <a:t> </a:t>
            </a:r>
            <a:r>
              <a:rPr lang="en-US" sz="2800" b="1" dirty="0" err="1" smtClean="0">
                <a:ln w="10541" cmpd="sng">
                  <a:noFill/>
                  <a:prstDash val="solid"/>
                </a:ln>
                <a:solidFill>
                  <a:schemeClr val="bg1"/>
                </a:solidFill>
              </a:rPr>
              <a:t>ve</a:t>
            </a:r>
            <a:r>
              <a:rPr lang="en-US" sz="2800" b="1" dirty="0" smtClean="0">
                <a:ln w="10541" cmpd="sng">
                  <a:noFill/>
                  <a:prstDash val="solid"/>
                </a:ln>
                <a:solidFill>
                  <a:schemeClr val="bg1"/>
                </a:solidFill>
              </a:rPr>
              <a:t> y vive </a:t>
            </a:r>
            <a:r>
              <a:rPr lang="en-US" sz="2800" b="1" dirty="0" err="1" smtClean="0">
                <a:ln w="10541" cmpd="sng">
                  <a:noFill/>
                  <a:prstDash val="solid"/>
                </a:ln>
                <a:solidFill>
                  <a:schemeClr val="bg1"/>
                </a:solidFill>
              </a:rPr>
              <a:t>dentro</a:t>
            </a:r>
            <a:r>
              <a:rPr lang="en-US" sz="2800" b="1" dirty="0" smtClean="0">
                <a:ln w="10541" cmpd="sng">
                  <a:noFill/>
                  <a:prstDash val="solid"/>
                </a:ln>
                <a:solidFill>
                  <a:schemeClr val="bg1"/>
                </a:solidFill>
              </a:rPr>
              <a:t> de </a:t>
            </a:r>
            <a:r>
              <a:rPr lang="en-US" sz="2800" b="1" dirty="0" err="1" smtClean="0">
                <a:ln w="10541" cmpd="sng">
                  <a:noFill/>
                  <a:prstDash val="solid"/>
                </a:ln>
                <a:solidFill>
                  <a:schemeClr val="bg1"/>
                </a:solidFill>
              </a:rPr>
              <a:t>ella</a:t>
            </a:r>
            <a:r>
              <a:rPr lang="en-US" sz="2800" b="1" dirty="0" smtClean="0">
                <a:ln w="10541" cmpd="sng">
                  <a:noFill/>
                  <a:prstDash val="solid"/>
                </a:ln>
                <a:solidFill>
                  <a:schemeClr val="bg1"/>
                </a:solidFill>
              </a:rPr>
              <a:t>. </a:t>
            </a:r>
            <a:endParaRPr lang="en-US" sz="2800" b="1" dirty="0" smtClean="0">
              <a:ln w="10541" cmpd="sng">
                <a:noFill/>
                <a:prstDash val="solid"/>
              </a:ln>
              <a:solidFill>
                <a:schemeClr val="bg1"/>
              </a:solidFill>
              <a:effectLst>
                <a:outerShdw blurRad="38100" dist="38100" dir="2700000" algn="tl">
                  <a:srgbClr val="000000">
                    <a:alpha val="43137"/>
                  </a:srgbClr>
                </a:outerShdw>
              </a:effectLst>
            </a:endParaRPr>
          </a:p>
        </p:txBody>
      </p:sp>
      <p:pic>
        <p:nvPicPr>
          <p:cNvPr id="6147" name="Picture 3" descr="C:\Documents and Settings\KohL\My Documents\CLIP ARTS\Christian Clipart\PEOPLE\TEENS\PETEE021.WMF"/>
          <p:cNvPicPr>
            <a:picLocks noChangeAspect="1" noChangeArrowheads="1"/>
          </p:cNvPicPr>
          <p:nvPr/>
        </p:nvPicPr>
        <p:blipFill>
          <a:blip r:embed="rId4" cstate="print"/>
          <a:srcRect/>
          <a:stretch>
            <a:fillRect/>
          </a:stretch>
        </p:blipFill>
        <p:spPr bwMode="auto">
          <a:xfrm>
            <a:off x="6172200" y="3048000"/>
            <a:ext cx="1524000" cy="1571379"/>
          </a:xfrm>
          <a:prstGeom prst="rect">
            <a:avLst/>
          </a:prstGeo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blinds(horizontal)">
                                      <p:cBhvr>
                                        <p:cTn id="12" dur="500"/>
                                        <p:tgtEl>
                                          <p:spTgt spid="6146"/>
                                        </p:tgtEl>
                                      </p:cBhvr>
                                    </p:animEffect>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1000"/>
                                        <p:tgtEl>
                                          <p:spTgt spid="15"/>
                                        </p:tgtEl>
                                      </p:cBhvr>
                                    </p:animEffect>
                                  </p:childTnLst>
                                </p:cTn>
                              </p:par>
                            </p:childTnLst>
                          </p:cTn>
                        </p:par>
                      </p:childTnLst>
                    </p:cTn>
                  </p:par>
                  <p:par>
                    <p:cTn id="17" fill="hold">
                      <p:stCondLst>
                        <p:cond delay="indefinite"/>
                      </p:stCondLst>
                      <p:childTnLst>
                        <p:par>
                          <p:cTn id="18" fill="hold">
                            <p:stCondLst>
                              <p:cond delay="0"/>
                            </p:stCondLst>
                            <p:childTnLst>
                              <p:par>
                                <p:cTn id="19" presetID="20" presetClass="entr" presetSubtype="0" fill="hold" nodeType="clickEffect">
                                  <p:stCondLst>
                                    <p:cond delay="0"/>
                                  </p:stCondLst>
                                  <p:childTnLst>
                                    <p:set>
                                      <p:cBhvr>
                                        <p:cTn id="20" dur="1" fill="hold">
                                          <p:stCondLst>
                                            <p:cond delay="0"/>
                                          </p:stCondLst>
                                        </p:cTn>
                                        <p:tgtEl>
                                          <p:spTgt spid="6147"/>
                                        </p:tgtEl>
                                        <p:attrNameLst>
                                          <p:attrName>style.visibility</p:attrName>
                                        </p:attrNameLst>
                                      </p:cBhvr>
                                      <p:to>
                                        <p:strVal val="visible"/>
                                      </p:to>
                                    </p:set>
                                    <p:animEffect transition="in" filter="wedge">
                                      <p:cBhvr>
                                        <p:cTn id="21" dur="1000"/>
                                        <p:tgtEl>
                                          <p:spTgt spid="6147"/>
                                        </p:tgtEl>
                                      </p:cBhvr>
                                    </p:animEffect>
                                  </p:childTnLst>
                                </p:cTn>
                              </p:par>
                            </p:childTnLst>
                          </p:cTn>
                        </p:par>
                        <p:par>
                          <p:cTn id="22" fill="hold">
                            <p:stCondLst>
                              <p:cond delay="1000"/>
                            </p:stCondLst>
                            <p:childTnLst>
                              <p:par>
                                <p:cTn id="23" presetID="8"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diamond(in)">
                                      <p:cBhvr>
                                        <p:cTn id="2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5" grpId="0" animBg="1"/>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nip Diagonal Corner Rectangle 7"/>
          <p:cNvSpPr/>
          <p:nvPr/>
        </p:nvSpPr>
        <p:spPr>
          <a:xfrm>
            <a:off x="304800" y="1219200"/>
            <a:ext cx="5638800" cy="5334000"/>
          </a:xfrm>
          <a:prstGeom prst="snip2Diag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6"/>
          <p:cNvSpPr>
            <a:spLocks noGrp="1"/>
          </p:cNvSpPr>
          <p:nvPr>
            <p:ph type="title"/>
          </p:nvPr>
        </p:nvSpPr>
        <p:spPr>
          <a:xfrm>
            <a:off x="457200" y="0"/>
            <a:ext cx="8686800" cy="1143000"/>
          </a:xfrm>
        </p:spPr>
        <p:txBody>
          <a:bodyPr/>
          <a:lstStyle/>
          <a:p>
            <a:r>
              <a:rPr lang="es-US" sz="3600" b="1" dirty="0" smtClean="0">
                <a:solidFill>
                  <a:srgbClr val="FFC000"/>
                </a:solidFill>
                <a:effectLst>
                  <a:outerShdw blurRad="38100" dist="38100" dir="2700000" algn="tl">
                    <a:srgbClr val="000000">
                      <a:alpha val="43137"/>
                    </a:srgbClr>
                  </a:outerShdw>
                </a:effectLst>
              </a:rPr>
              <a:t>Que separa al adolescente de la religión?</a:t>
            </a:r>
            <a:endParaRPr lang="en-US" sz="3600" b="1" dirty="0">
              <a:solidFill>
                <a:srgbClr val="FFC000"/>
              </a:solidFill>
              <a:effectLst>
                <a:outerShdw blurRad="38100" dist="38100" dir="2700000" algn="tl">
                  <a:srgbClr val="000000">
                    <a:alpha val="43137"/>
                  </a:srgbClr>
                </a:outerShdw>
              </a:effectLst>
            </a:endParaRPr>
          </a:p>
        </p:txBody>
      </p:sp>
      <p:sp>
        <p:nvSpPr>
          <p:cNvPr id="10" name="Content Placeholder 9"/>
          <p:cNvSpPr>
            <a:spLocks noGrp="1"/>
          </p:cNvSpPr>
          <p:nvPr>
            <p:ph idx="1"/>
          </p:nvPr>
        </p:nvSpPr>
        <p:spPr>
          <a:xfrm>
            <a:off x="152400" y="1371600"/>
            <a:ext cx="5867400" cy="5105400"/>
          </a:xfrm>
        </p:spPr>
        <p:txBody>
          <a:bodyPr>
            <a:normAutofit/>
          </a:bodyPr>
          <a:lstStyle/>
          <a:p>
            <a:endParaRPr lang="en-US" sz="3200" b="1" dirty="0" smtClean="0">
              <a:solidFill>
                <a:srgbClr val="7030A0"/>
              </a:solidFill>
            </a:endParaRPr>
          </a:p>
          <a:p>
            <a:r>
              <a:rPr lang="en-US" sz="3200" b="1" i="1" dirty="0" smtClean="0">
                <a:solidFill>
                  <a:srgbClr val="C00000"/>
                </a:solidFill>
              </a:rPr>
              <a:t>La </a:t>
            </a:r>
            <a:r>
              <a:rPr lang="en-US" sz="3200" b="1" i="1" dirty="0" err="1" smtClean="0">
                <a:solidFill>
                  <a:srgbClr val="C00000"/>
                </a:solidFill>
              </a:rPr>
              <a:t>calidad</a:t>
            </a:r>
            <a:r>
              <a:rPr lang="en-US" sz="3200" b="1" i="1" dirty="0" smtClean="0">
                <a:solidFill>
                  <a:srgbClr val="C00000"/>
                </a:solidFill>
              </a:rPr>
              <a:t> de </a:t>
            </a:r>
            <a:r>
              <a:rPr lang="en-US" sz="3200" b="1" i="1" dirty="0" err="1" smtClean="0">
                <a:solidFill>
                  <a:srgbClr val="C00000"/>
                </a:solidFill>
              </a:rPr>
              <a:t>las</a:t>
            </a:r>
            <a:r>
              <a:rPr lang="en-US" sz="3200" b="1" i="1" dirty="0" smtClean="0">
                <a:solidFill>
                  <a:srgbClr val="C00000"/>
                </a:solidFill>
              </a:rPr>
              <a:t> </a:t>
            </a:r>
            <a:r>
              <a:rPr lang="en-US" sz="3200" b="1" i="1" dirty="0" err="1" smtClean="0">
                <a:solidFill>
                  <a:srgbClr val="C00000"/>
                </a:solidFill>
              </a:rPr>
              <a:t>relaciones</a:t>
            </a:r>
            <a:r>
              <a:rPr lang="en-US" sz="3200" b="1" i="1" dirty="0" smtClean="0">
                <a:solidFill>
                  <a:srgbClr val="C00000"/>
                </a:solidFill>
              </a:rPr>
              <a:t> </a:t>
            </a:r>
            <a:r>
              <a:rPr lang="en-US" sz="3200" b="1" i="1" dirty="0" err="1" smtClean="0">
                <a:solidFill>
                  <a:srgbClr val="C00000"/>
                </a:solidFill>
              </a:rPr>
              <a:t>interpersonales</a:t>
            </a:r>
            <a:r>
              <a:rPr lang="en-US" sz="3200" b="1" i="1" dirty="0" smtClean="0">
                <a:solidFill>
                  <a:srgbClr val="C00000"/>
                </a:solidFill>
              </a:rPr>
              <a:t> entre </a:t>
            </a:r>
            <a:r>
              <a:rPr lang="en-US" sz="3200" b="1" i="1" dirty="0" err="1" smtClean="0">
                <a:solidFill>
                  <a:srgbClr val="C00000"/>
                </a:solidFill>
              </a:rPr>
              <a:t>adolescentes</a:t>
            </a:r>
            <a:r>
              <a:rPr lang="en-US" sz="3200" b="1" i="1" dirty="0" smtClean="0">
                <a:solidFill>
                  <a:srgbClr val="C00000"/>
                </a:solidFill>
              </a:rPr>
              <a:t> y </a:t>
            </a:r>
            <a:r>
              <a:rPr lang="en-US" sz="3200" b="1" i="1" dirty="0" err="1" smtClean="0">
                <a:solidFill>
                  <a:srgbClr val="C00000"/>
                </a:solidFill>
              </a:rPr>
              <a:t>aquellos</a:t>
            </a:r>
            <a:r>
              <a:rPr lang="en-US" sz="3200" b="1" i="1" dirty="0" smtClean="0">
                <a:solidFill>
                  <a:srgbClr val="C00000"/>
                </a:solidFill>
              </a:rPr>
              <a:t> </a:t>
            </a:r>
            <a:r>
              <a:rPr lang="en-US" sz="3200" b="1" i="1" dirty="0" err="1" smtClean="0">
                <a:solidFill>
                  <a:srgbClr val="C00000"/>
                </a:solidFill>
              </a:rPr>
              <a:t>quienes</a:t>
            </a:r>
            <a:r>
              <a:rPr lang="en-US" sz="3200" b="1" i="1" dirty="0" smtClean="0">
                <a:solidFill>
                  <a:srgbClr val="C00000"/>
                </a:solidFill>
              </a:rPr>
              <a:t> </a:t>
            </a:r>
            <a:r>
              <a:rPr lang="en-US" sz="3200" b="1" i="1" dirty="0" err="1" smtClean="0">
                <a:solidFill>
                  <a:srgbClr val="C00000"/>
                </a:solidFill>
              </a:rPr>
              <a:t>ejercen</a:t>
            </a:r>
            <a:r>
              <a:rPr lang="en-US" sz="3200" b="1" i="1" dirty="0" smtClean="0">
                <a:solidFill>
                  <a:srgbClr val="C00000"/>
                </a:solidFill>
              </a:rPr>
              <a:t> </a:t>
            </a:r>
            <a:r>
              <a:rPr lang="en-US" sz="3200" b="1" i="1" dirty="0" err="1" smtClean="0">
                <a:solidFill>
                  <a:srgbClr val="C00000"/>
                </a:solidFill>
              </a:rPr>
              <a:t>autoridad</a:t>
            </a:r>
            <a:r>
              <a:rPr lang="en-US" sz="3200" b="1" i="1" dirty="0" smtClean="0">
                <a:solidFill>
                  <a:srgbClr val="C00000"/>
                </a:solidFill>
              </a:rPr>
              <a:t> </a:t>
            </a:r>
            <a:r>
              <a:rPr lang="en-US" sz="3200" b="1" i="1" dirty="0" err="1" smtClean="0">
                <a:solidFill>
                  <a:srgbClr val="C00000"/>
                </a:solidFill>
              </a:rPr>
              <a:t>religiosa</a:t>
            </a:r>
            <a:r>
              <a:rPr lang="en-US" sz="3200" b="1" i="1" dirty="0" smtClean="0">
                <a:solidFill>
                  <a:srgbClr val="C00000"/>
                </a:solidFill>
              </a:rPr>
              <a:t> </a:t>
            </a:r>
            <a:r>
              <a:rPr lang="en-US" sz="3200" b="1" i="1" dirty="0" err="1" smtClean="0">
                <a:solidFill>
                  <a:srgbClr val="C00000"/>
                </a:solidFill>
              </a:rPr>
              <a:t>sobre</a:t>
            </a:r>
            <a:r>
              <a:rPr lang="en-US" sz="3200" b="1" i="1" dirty="0" smtClean="0">
                <a:solidFill>
                  <a:srgbClr val="C00000"/>
                </a:solidFill>
              </a:rPr>
              <a:t> </a:t>
            </a:r>
            <a:r>
              <a:rPr lang="en-US" sz="3200" b="1" i="1" dirty="0" err="1" smtClean="0">
                <a:solidFill>
                  <a:srgbClr val="C00000"/>
                </a:solidFill>
              </a:rPr>
              <a:t>ellos</a:t>
            </a:r>
            <a:r>
              <a:rPr lang="en-US" sz="3200" b="1" i="1" dirty="0" smtClean="0">
                <a:solidFill>
                  <a:srgbClr val="C00000"/>
                </a:solidFill>
              </a:rPr>
              <a:t> (los padres y maestros).</a:t>
            </a:r>
          </a:p>
          <a:p>
            <a:pPr>
              <a:buNone/>
            </a:pPr>
            <a:endParaRPr lang="en-US" sz="2800" dirty="0">
              <a:solidFill>
                <a:sysClr val="windowText" lastClr="000000"/>
              </a:solidFill>
            </a:endParaRPr>
          </a:p>
        </p:txBody>
      </p:sp>
      <p:pic>
        <p:nvPicPr>
          <p:cNvPr id="5" name="Picture 4" descr="Boys3.jpg"/>
          <p:cNvPicPr>
            <a:picLocks noChangeAspect="1"/>
          </p:cNvPicPr>
          <p:nvPr/>
        </p:nvPicPr>
        <p:blipFill>
          <a:blip r:embed="rId3" cstate="print"/>
          <a:stretch>
            <a:fillRect/>
          </a:stretch>
        </p:blipFill>
        <p:spPr>
          <a:xfrm rot="20937183">
            <a:off x="5981627" y="1711427"/>
            <a:ext cx="2971800" cy="22765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5" descr="Teenagers.2jpg.jpg"/>
          <p:cNvPicPr>
            <a:picLocks noChangeAspect="1"/>
          </p:cNvPicPr>
          <p:nvPr/>
        </p:nvPicPr>
        <p:blipFill>
          <a:blip r:embed="rId4" cstate="print"/>
          <a:stretch>
            <a:fillRect/>
          </a:stretch>
        </p:blipFill>
        <p:spPr>
          <a:xfrm rot="1215450">
            <a:off x="6229465" y="3763811"/>
            <a:ext cx="2525859" cy="26963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Rectangle 10"/>
          <p:cNvSpPr/>
          <p:nvPr/>
        </p:nvSpPr>
        <p:spPr>
          <a:xfrm>
            <a:off x="0" y="0"/>
            <a:ext cx="381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barn(inHorizontal)">
                                      <p:cBhvr>
                                        <p:cTn id="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nip Diagonal Corner Rectangle 7"/>
          <p:cNvSpPr/>
          <p:nvPr/>
        </p:nvSpPr>
        <p:spPr>
          <a:xfrm>
            <a:off x="304800" y="1219200"/>
            <a:ext cx="5638800" cy="5334000"/>
          </a:xfrm>
          <a:prstGeom prst="snip2Diag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6"/>
          <p:cNvSpPr>
            <a:spLocks noGrp="1"/>
          </p:cNvSpPr>
          <p:nvPr>
            <p:ph type="title"/>
          </p:nvPr>
        </p:nvSpPr>
        <p:spPr>
          <a:xfrm>
            <a:off x="457200" y="0"/>
            <a:ext cx="8686800" cy="1143000"/>
          </a:xfrm>
        </p:spPr>
        <p:txBody>
          <a:bodyPr/>
          <a:lstStyle/>
          <a:p>
            <a:r>
              <a:rPr lang="es-US" sz="3600" b="1" dirty="0" smtClean="0">
                <a:solidFill>
                  <a:srgbClr val="FFC000"/>
                </a:solidFill>
                <a:effectLst>
                  <a:outerShdw blurRad="38100" dist="38100" dir="2700000" algn="tl">
                    <a:srgbClr val="000000">
                      <a:alpha val="43137"/>
                    </a:srgbClr>
                  </a:outerShdw>
                </a:effectLst>
              </a:rPr>
              <a:t>Que separa al adolescente de la religión?</a:t>
            </a:r>
            <a:endParaRPr lang="en-US" sz="3600" b="1" dirty="0">
              <a:solidFill>
                <a:srgbClr val="FFC000"/>
              </a:solidFill>
              <a:effectLst>
                <a:outerShdw blurRad="38100" dist="38100" dir="2700000" algn="tl">
                  <a:srgbClr val="000000">
                    <a:alpha val="43137"/>
                  </a:srgbClr>
                </a:outerShdw>
              </a:effectLst>
            </a:endParaRPr>
          </a:p>
        </p:txBody>
      </p:sp>
      <p:sp>
        <p:nvSpPr>
          <p:cNvPr id="10" name="Content Placeholder 9"/>
          <p:cNvSpPr>
            <a:spLocks noGrp="1"/>
          </p:cNvSpPr>
          <p:nvPr>
            <p:ph idx="1"/>
          </p:nvPr>
        </p:nvSpPr>
        <p:spPr>
          <a:xfrm>
            <a:off x="381000" y="1371600"/>
            <a:ext cx="5638800" cy="5105400"/>
          </a:xfrm>
        </p:spPr>
        <p:txBody>
          <a:bodyPr>
            <a:normAutofit/>
          </a:bodyPr>
          <a:lstStyle/>
          <a:p>
            <a:pPr>
              <a:buNone/>
            </a:pPr>
            <a:endParaRPr lang="es-US" sz="2800" dirty="0" smtClean="0">
              <a:solidFill>
                <a:sysClr val="windowText" lastClr="000000"/>
              </a:solidFill>
            </a:endParaRPr>
          </a:p>
          <a:p>
            <a:pPr>
              <a:buNone/>
            </a:pPr>
            <a:endParaRPr lang="es-US" sz="2800" dirty="0" smtClean="0">
              <a:solidFill>
                <a:sysClr val="windowText" lastClr="000000"/>
              </a:solidFill>
            </a:endParaRPr>
          </a:p>
          <a:p>
            <a:pPr>
              <a:buNone/>
            </a:pPr>
            <a:r>
              <a:rPr lang="es-US" sz="2800" b="1" i="1" dirty="0" smtClean="0">
                <a:solidFill>
                  <a:srgbClr val="C00000"/>
                </a:solidFill>
              </a:rPr>
              <a:t>Incoherencia entre lo que se profesa como creencia y lo que se vive </a:t>
            </a:r>
          </a:p>
          <a:p>
            <a:pPr>
              <a:buNone/>
            </a:pPr>
            <a:endParaRPr lang="es-US" sz="2800" b="1" i="1" dirty="0" smtClean="0">
              <a:solidFill>
                <a:srgbClr val="C00000"/>
              </a:solidFill>
            </a:endParaRPr>
          </a:p>
          <a:p>
            <a:pPr>
              <a:buNone/>
            </a:pPr>
            <a:r>
              <a:rPr lang="es-US" sz="2800" b="1" i="1" dirty="0" smtClean="0">
                <a:solidFill>
                  <a:srgbClr val="C00000"/>
                </a:solidFill>
              </a:rPr>
              <a:t>Conceptos que los adolescentes tienen respecto a la religión</a:t>
            </a:r>
            <a:r>
              <a:rPr lang="es-US" sz="2800" i="1" dirty="0" smtClean="0">
                <a:solidFill>
                  <a:srgbClr val="C00000"/>
                </a:solidFill>
              </a:rPr>
              <a:t>.</a:t>
            </a:r>
            <a:endParaRPr lang="en-US" sz="2800" i="1" dirty="0">
              <a:solidFill>
                <a:srgbClr val="C00000"/>
              </a:solidFill>
            </a:endParaRPr>
          </a:p>
        </p:txBody>
      </p:sp>
      <p:pic>
        <p:nvPicPr>
          <p:cNvPr id="5" name="Picture 4" descr="Boys3.jpg"/>
          <p:cNvPicPr>
            <a:picLocks noChangeAspect="1"/>
          </p:cNvPicPr>
          <p:nvPr/>
        </p:nvPicPr>
        <p:blipFill>
          <a:blip r:embed="rId3" cstate="print"/>
          <a:stretch>
            <a:fillRect/>
          </a:stretch>
        </p:blipFill>
        <p:spPr>
          <a:xfrm rot="20937183">
            <a:off x="6286574" y="1635228"/>
            <a:ext cx="2971800" cy="227652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5" descr="Teenagers.2jpg.jpg"/>
          <p:cNvPicPr>
            <a:picLocks noChangeAspect="1"/>
          </p:cNvPicPr>
          <p:nvPr/>
        </p:nvPicPr>
        <p:blipFill>
          <a:blip r:embed="rId4" cstate="print"/>
          <a:stretch>
            <a:fillRect/>
          </a:stretch>
        </p:blipFill>
        <p:spPr>
          <a:xfrm rot="1215450">
            <a:off x="6229465" y="3807763"/>
            <a:ext cx="2525859" cy="269635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1" name="Rectangle 10"/>
          <p:cNvSpPr/>
          <p:nvPr/>
        </p:nvSpPr>
        <p:spPr>
          <a:xfrm>
            <a:off x="0" y="0"/>
            <a:ext cx="381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wheel spokes="3"/>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animEffect transition="in" filter="barn(inHorizontal)">
                                      <p:cBhvr>
                                        <p:cTn id="7" dur="500"/>
                                        <p:tgtEl>
                                          <p:spTgt spid="10">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0">
                                            <p:txEl>
                                              <p:pRg st="4" end="4"/>
                                            </p:txEl>
                                          </p:spTgt>
                                        </p:tgtEl>
                                        <p:attrNameLst>
                                          <p:attrName>style.visibility</p:attrName>
                                        </p:attrNameLst>
                                      </p:cBhvr>
                                      <p:to>
                                        <p:strVal val="visible"/>
                                      </p:to>
                                    </p:set>
                                    <p:animEffect transition="in" filter="barn(inHorizontal)">
                                      <p:cBhvr>
                                        <p:cTn id="12" dur="500"/>
                                        <p:tgtEl>
                                          <p:spTgt spid="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0"/>
            <a:ext cx="381000" cy="6858000"/>
          </a:xfrm>
          <a:prstGeom prst="rect">
            <a:avLst/>
          </a:prstGeom>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Rounded Rectangle 6"/>
          <p:cNvSpPr/>
          <p:nvPr/>
        </p:nvSpPr>
        <p:spPr>
          <a:xfrm>
            <a:off x="457201" y="1828800"/>
            <a:ext cx="5410200" cy="4632094"/>
          </a:xfrm>
          <a:prstGeom prst="roundRect">
            <a:avLst/>
          </a:prstGeom>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228600" y="228600"/>
            <a:ext cx="9372600" cy="609600"/>
          </a:xfrm>
        </p:spPr>
        <p:txBody>
          <a:bodyPr>
            <a:noAutofit/>
          </a:bodyPr>
          <a:lstStyle/>
          <a:p>
            <a:pPr lvl="0"/>
            <a:r>
              <a:rPr lang="en-US" sz="4800" b="1" dirty="0" err="1" smtClean="0">
                <a:latin typeface="Calibri" pitchFamily="34" charset="0"/>
              </a:rPr>
              <a:t>Religión</a:t>
            </a:r>
            <a:r>
              <a:rPr lang="en-US" sz="4800" b="1" dirty="0" smtClean="0">
                <a:latin typeface="Calibri" pitchFamily="34" charset="0"/>
              </a:rPr>
              <a:t>, </a:t>
            </a:r>
            <a:r>
              <a:rPr lang="en-US" sz="4800" b="1" dirty="0" err="1" smtClean="0">
                <a:latin typeface="Calibri" pitchFamily="34" charset="0"/>
              </a:rPr>
              <a:t>identidad</a:t>
            </a:r>
            <a:r>
              <a:rPr lang="en-US" sz="4800" b="1" dirty="0" smtClean="0">
                <a:latin typeface="Calibri" pitchFamily="34" charset="0"/>
              </a:rPr>
              <a:t> e </a:t>
            </a:r>
            <a:r>
              <a:rPr lang="en-US" sz="4800" b="1" dirty="0" err="1" smtClean="0">
                <a:latin typeface="Calibri" pitchFamily="34" charset="0"/>
              </a:rPr>
              <a:t>independencia</a:t>
            </a:r>
            <a:r>
              <a:rPr lang="en-US" sz="4800" b="1" dirty="0" smtClean="0">
                <a:latin typeface="Calibri" pitchFamily="34" charset="0"/>
              </a:rPr>
              <a:t>. </a:t>
            </a:r>
            <a:r>
              <a:rPr lang="en-US" sz="4400" b="1" dirty="0" smtClean="0">
                <a:latin typeface="Calibri" pitchFamily="34" charset="0"/>
              </a:rPr>
              <a:t/>
            </a:r>
            <a:br>
              <a:rPr lang="en-US" sz="4400" b="1" dirty="0" smtClean="0">
                <a:latin typeface="Calibri" pitchFamily="34" charset="0"/>
              </a:rPr>
            </a:br>
            <a:r>
              <a:rPr lang="en-US" sz="4400" b="1" dirty="0" smtClean="0">
                <a:latin typeface="Calibri" pitchFamily="34" charset="0"/>
              </a:rPr>
              <a:t>   </a:t>
            </a:r>
          </a:p>
        </p:txBody>
      </p:sp>
      <p:sp>
        <p:nvSpPr>
          <p:cNvPr id="6" name="Content Placeholder 5"/>
          <p:cNvSpPr>
            <a:spLocks noGrp="1"/>
          </p:cNvSpPr>
          <p:nvPr>
            <p:ph idx="1"/>
          </p:nvPr>
        </p:nvSpPr>
        <p:spPr>
          <a:xfrm>
            <a:off x="533400" y="1905000"/>
            <a:ext cx="5208824" cy="4679553"/>
          </a:xfrm>
        </p:spPr>
        <p:txBody>
          <a:bodyPr>
            <a:noAutofit/>
          </a:bodyPr>
          <a:lstStyle/>
          <a:p>
            <a:pPr lvl="0"/>
            <a:r>
              <a:rPr lang="es-US" sz="2800" b="1" dirty="0" smtClean="0">
                <a:solidFill>
                  <a:srgbClr val="7030A0"/>
                </a:solidFill>
                <a:latin typeface="Arial Rounded MT Bold" pitchFamily="34" charset="0"/>
              </a:rPr>
              <a:t>Cuando el adolescente establece diferencias entre él y sus padres, puede llegar al punto de no aceptar algunos valores y costumbres adoptados por ellos, como una forma de verse a sí mismo como una persona con su propia identidad. </a:t>
            </a:r>
            <a:endParaRPr lang="en-US" sz="2800" b="1" dirty="0" smtClean="0">
              <a:solidFill>
                <a:srgbClr val="7030A0"/>
              </a:solidFill>
              <a:latin typeface="Arial Rounded MT Bold" pitchFamily="34" charset="0"/>
            </a:endParaRPr>
          </a:p>
          <a:p>
            <a:endParaRPr lang="en-US" sz="2800" b="1" dirty="0">
              <a:solidFill>
                <a:srgbClr val="FF0000"/>
              </a:solidFill>
              <a:latin typeface="Arial Rounded MT Bold" pitchFamily="34" charset="0"/>
            </a:endParaRPr>
          </a:p>
        </p:txBody>
      </p:sp>
      <p:pic>
        <p:nvPicPr>
          <p:cNvPr id="6146" name="Picture 2" descr="C:\Documents and Settings\MugandaT\Local Settings\Temporary Internet Files\Content.IE5\JCC9XVKS\MPj04395200000[1].jpg"/>
          <p:cNvPicPr>
            <a:picLocks noChangeAspect="1" noChangeArrowheads="1"/>
          </p:cNvPicPr>
          <p:nvPr/>
        </p:nvPicPr>
        <p:blipFill>
          <a:blip r:embed="rId3" cstate="print"/>
          <a:srcRect/>
          <a:stretch>
            <a:fillRect/>
          </a:stretch>
        </p:blipFill>
        <p:spPr bwMode="auto">
          <a:xfrm rot="843350">
            <a:off x="5584390" y="1362685"/>
            <a:ext cx="2653767" cy="1761595"/>
          </a:xfrm>
          <a:prstGeom prst="ellipse">
            <a:avLst/>
          </a:prstGeom>
          <a:noFill/>
        </p:spPr>
      </p:pic>
      <p:pic>
        <p:nvPicPr>
          <p:cNvPr id="8" name="Picture 5" descr="C:\Documents and Settings\KohL\Local Settings\Temporary Internet Files\Content.IE5\XZTK0SY1\MPj04441030000[1].jpg"/>
          <p:cNvPicPr>
            <a:picLocks noChangeAspect="1" noChangeArrowheads="1"/>
          </p:cNvPicPr>
          <p:nvPr/>
        </p:nvPicPr>
        <p:blipFill>
          <a:blip r:embed="rId4" cstate="print"/>
          <a:srcRect l="24804" r="2968"/>
          <a:stretch>
            <a:fillRect/>
          </a:stretch>
        </p:blipFill>
        <p:spPr bwMode="auto">
          <a:xfrm rot="20347805">
            <a:off x="5939588" y="3134899"/>
            <a:ext cx="2598141" cy="2167132"/>
          </a:xfrm>
          <a:prstGeom prst="roundRect">
            <a:avLst/>
          </a:prstGeom>
          <a:noFill/>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arn(inHorizontal)">
                                      <p:cBhvr>
                                        <p:cTn id="7"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667000" y="5410200"/>
            <a:ext cx="4495800" cy="908864"/>
          </a:xfrm>
          <a:prstGeom prst="ellipse">
            <a:avLst/>
          </a:prstGeom>
        </p:spPr>
        <p:style>
          <a:lnRef idx="3">
            <a:schemeClr val="lt1"/>
          </a:lnRef>
          <a:fillRef idx="1">
            <a:schemeClr val="accent6"/>
          </a:fillRef>
          <a:effectRef idx="1">
            <a:schemeClr val="accent6"/>
          </a:effectRef>
          <a:fontRef idx="minor">
            <a:schemeClr val="lt1"/>
          </a:fontRef>
        </p:style>
        <p:txBody>
          <a:bodyPr wrap="square">
            <a:spAutoFit/>
          </a:bodyPr>
          <a:lstStyle/>
          <a:p>
            <a:pPr lvl="0"/>
            <a:r>
              <a:rPr lang="en-US" sz="3600" dirty="0" smtClean="0">
                <a:solidFill>
                  <a:schemeClr val="tx1"/>
                </a:solidFill>
                <a:effectLst>
                  <a:outerShdw blurRad="38100" dist="38100" dir="2700000" algn="tl">
                    <a:srgbClr val="000000">
                      <a:alpha val="43137"/>
                    </a:srgbClr>
                  </a:outerShdw>
                </a:effectLst>
                <a:latin typeface="Arial Rounded MT Bold" pitchFamily="34" charset="0"/>
              </a:rPr>
              <a:t>  </a:t>
            </a:r>
            <a:endParaRPr lang="en-US" sz="3200" dirty="0" smtClean="0">
              <a:solidFill>
                <a:schemeClr val="tx1"/>
              </a:solidFill>
              <a:effectLst>
                <a:outerShdw blurRad="38100" dist="38100" dir="2700000" algn="tl">
                  <a:srgbClr val="000000">
                    <a:alpha val="43137"/>
                  </a:srgbClr>
                </a:outerShdw>
              </a:effectLst>
              <a:latin typeface="Arial Rounded MT Bold" pitchFamily="34" charset="0"/>
            </a:endParaRPr>
          </a:p>
        </p:txBody>
      </p:sp>
      <p:sp>
        <p:nvSpPr>
          <p:cNvPr id="5" name="Down Arrow Callout 4"/>
          <p:cNvSpPr/>
          <p:nvPr/>
        </p:nvSpPr>
        <p:spPr>
          <a:xfrm>
            <a:off x="609600" y="457200"/>
            <a:ext cx="8153400" cy="5516404"/>
          </a:xfrm>
          <a:prstGeom prst="downArrowCallout">
            <a:avLst/>
          </a:prstGeom>
        </p:spPr>
        <p:style>
          <a:lnRef idx="3">
            <a:schemeClr val="lt1"/>
          </a:lnRef>
          <a:fillRef idx="1">
            <a:schemeClr val="accent2"/>
          </a:fillRef>
          <a:effectRef idx="1">
            <a:schemeClr val="accent2"/>
          </a:effectRef>
          <a:fontRef idx="minor">
            <a:schemeClr val="lt1"/>
          </a:fontRef>
        </p:style>
        <p:txBody>
          <a:bodyPr wrap="square">
            <a:spAutoFit/>
          </a:bodyPr>
          <a:lstStyle/>
          <a:p>
            <a:pPr lvl="0"/>
            <a:r>
              <a:rPr lang="es-US" sz="2800" b="1" dirty="0" smtClean="0">
                <a:solidFill>
                  <a:schemeClr val="bg1"/>
                </a:solidFill>
                <a:effectLst>
                  <a:outerShdw blurRad="38100" dist="38100" dir="2700000" algn="tl">
                    <a:srgbClr val="000000">
                      <a:alpha val="43137"/>
                    </a:srgbClr>
                  </a:outerShdw>
                </a:effectLst>
                <a:latin typeface="Calibri" pitchFamily="34" charset="0"/>
              </a:rPr>
              <a:t>Si  los padres u otra figura con autoridad comprenden la necesidad y la naturaleza del proceso de emancipación, puede realmente ayudar con orientación inteligente y compresiva. Pero si luchan contra el proceso, tratando de imponer su distancia de valores en el adolecentes, no permitiéndole obtener una identidad, el resultado puede ser </a:t>
            </a:r>
            <a:r>
              <a:rPr lang="es-US" sz="3200" b="1" dirty="0" smtClean="0">
                <a:solidFill>
                  <a:schemeClr val="accent3"/>
                </a:solidFill>
                <a:effectLst>
                  <a:outerShdw blurRad="38100" dist="38100" dir="2700000" algn="tl">
                    <a:srgbClr val="000000">
                      <a:alpha val="43137"/>
                    </a:srgbClr>
                  </a:outerShdw>
                </a:effectLst>
              </a:rPr>
              <a:t>RECHAZO,  A LA RELIGIÓN   </a:t>
            </a:r>
            <a:endParaRPr lang="en-US" sz="3200" b="1" dirty="0" smtClean="0">
              <a:solidFill>
                <a:schemeClr val="accent3"/>
              </a:solidFill>
              <a:effectLst>
                <a:outerShdw blurRad="38100" dist="38100" dir="2700000" algn="tl">
                  <a:srgbClr val="000000">
                    <a:alpha val="43137"/>
                  </a:srgbClr>
                </a:outerShdw>
              </a:effectLst>
            </a:endParaRPr>
          </a:p>
        </p:txBody>
      </p:sp>
      <p:pic>
        <p:nvPicPr>
          <p:cNvPr id="8194" name="Picture 2" descr="F:\My Pictures\Teenagers\crs0271352.JPG"/>
          <p:cNvPicPr>
            <a:picLocks noChangeAspect="1" noChangeArrowheads="1"/>
          </p:cNvPicPr>
          <p:nvPr/>
        </p:nvPicPr>
        <p:blipFill>
          <a:blip r:embed="rId3" cstate="print">
            <a:clrChange>
              <a:clrFrom>
                <a:srgbClr val="FFFFFF"/>
              </a:clrFrom>
              <a:clrTo>
                <a:srgbClr val="FFFFFF">
                  <a:alpha val="0"/>
                </a:srgbClr>
              </a:clrTo>
            </a:clrChange>
            <a:lum bright="10000"/>
          </a:blip>
          <a:srcRect b="27098"/>
          <a:stretch>
            <a:fillRect/>
          </a:stretch>
        </p:blipFill>
        <p:spPr bwMode="auto">
          <a:xfrm rot="834901">
            <a:off x="5699445" y="4104029"/>
            <a:ext cx="2623263" cy="1458207"/>
          </a:xfrm>
          <a:prstGeom prst="rect">
            <a:avLst/>
          </a:prstGeom>
          <a:noFill/>
        </p:spPr>
      </p:pic>
      <p:pic>
        <p:nvPicPr>
          <p:cNvPr id="1027" name="Picture 3" descr="C:\Documents and Settings\KohL\Local Settings\Temporary Internet Files\Content.IE5\6JFKOSOF\MCj02420010000[1].wmf"/>
          <p:cNvPicPr>
            <a:picLocks noChangeAspect="1" noChangeArrowheads="1"/>
          </p:cNvPicPr>
          <p:nvPr/>
        </p:nvPicPr>
        <p:blipFill>
          <a:blip r:embed="rId4" cstate="print"/>
          <a:srcRect/>
          <a:stretch>
            <a:fillRect/>
          </a:stretch>
        </p:blipFill>
        <p:spPr bwMode="auto">
          <a:xfrm>
            <a:off x="4191000" y="3962400"/>
            <a:ext cx="1088594" cy="144780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37"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barn(outVertical)">
                                      <p:cBhvr>
                                        <p:cTn id="12" dur="500"/>
                                        <p:tgtEl>
                                          <p:spTgt spid="102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linds(horizontal)">
                                      <p:cBhvr>
                                        <p:cTn id="17" dur="500"/>
                                        <p:tgtEl>
                                          <p:spTgt spid="4"/>
                                        </p:tgtEl>
                                      </p:cBhvr>
                                    </p:animEffect>
                                  </p:childTnLst>
                                </p:cTn>
                              </p:par>
                            </p:childTnLst>
                          </p:cTn>
                        </p:par>
                        <p:par>
                          <p:cTn id="18" fill="hold">
                            <p:stCondLst>
                              <p:cond delay="500"/>
                            </p:stCondLst>
                            <p:childTnLst>
                              <p:par>
                                <p:cTn id="19" presetID="16" presetClass="entr" presetSubtype="26" fill="hold" nodeType="afterEffect">
                                  <p:stCondLst>
                                    <p:cond delay="0"/>
                                  </p:stCondLst>
                                  <p:childTnLst>
                                    <p:set>
                                      <p:cBhvr>
                                        <p:cTn id="20" dur="1" fill="hold">
                                          <p:stCondLst>
                                            <p:cond delay="0"/>
                                          </p:stCondLst>
                                        </p:cTn>
                                        <p:tgtEl>
                                          <p:spTgt spid="8194"/>
                                        </p:tgtEl>
                                        <p:attrNameLst>
                                          <p:attrName>style.visibility</p:attrName>
                                        </p:attrNameLst>
                                      </p:cBhvr>
                                      <p:to>
                                        <p:strVal val="visible"/>
                                      </p:to>
                                    </p:set>
                                    <p:animEffect transition="in" filter="barn(inHorizontal)">
                                      <p:cBhvr>
                                        <p:cTn id="21" dur="500"/>
                                        <p:tgtEl>
                                          <p:spTgt spid="81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8600" y="228601"/>
            <a:ext cx="8534400" cy="1384995"/>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a:spAutoFit/>
          </a:bodyPr>
          <a:lstStyle/>
          <a:p>
            <a:pPr lvl="0" algn="ctr"/>
            <a:r>
              <a:rPr lang="en-US" sz="3600" b="1" spc="-100" dirty="0" smtClean="0">
                <a:solidFill>
                  <a:srgbClr val="FFC000"/>
                </a:solidFill>
                <a:latin typeface="Calibri" pitchFamily="34" charset="0"/>
                <a:ea typeface="+mj-ea"/>
                <a:cs typeface="+mj-cs"/>
              </a:rPr>
              <a:t>LOS ADOLESCENTES RECHAZAN REALMENTE LA RELIGIÓN </a:t>
            </a:r>
            <a:r>
              <a:rPr lang="en-US" sz="4800" b="1" spc="-100" dirty="0" smtClean="0">
                <a:solidFill>
                  <a:srgbClr val="FFC000"/>
                </a:solidFill>
                <a:latin typeface="Calibri" pitchFamily="34" charset="0"/>
                <a:ea typeface="+mj-ea"/>
                <a:cs typeface="+mj-cs"/>
              </a:rPr>
              <a:t>. </a:t>
            </a:r>
            <a:endParaRPr lang="en-US" sz="3600" b="1" dirty="0" smtClean="0">
              <a:solidFill>
                <a:srgbClr val="FF0000"/>
              </a:solidFill>
              <a:effectLst>
                <a:outerShdw blurRad="38100" dist="38100" dir="2700000" algn="tl">
                  <a:srgbClr val="000000">
                    <a:alpha val="43137"/>
                  </a:srgbClr>
                </a:outerShdw>
              </a:effectLst>
              <a:latin typeface="Calibri" pitchFamily="34" charset="0"/>
            </a:endParaRPr>
          </a:p>
        </p:txBody>
      </p:sp>
      <p:pic>
        <p:nvPicPr>
          <p:cNvPr id="7171" name="Picture 3" descr="F:\My Pictures\Teenagers\bs264127a.JPG"/>
          <p:cNvPicPr>
            <a:picLocks noChangeAspect="1" noChangeArrowheads="1"/>
          </p:cNvPicPr>
          <p:nvPr/>
        </p:nvPicPr>
        <p:blipFill>
          <a:blip r:embed="rId3" cstate="print"/>
          <a:srcRect/>
          <a:stretch>
            <a:fillRect/>
          </a:stretch>
        </p:blipFill>
        <p:spPr bwMode="auto">
          <a:xfrm rot="1776179">
            <a:off x="5365246" y="4356678"/>
            <a:ext cx="3436473" cy="2293846"/>
          </a:xfrm>
          <a:prstGeom prst="flowChartDocument">
            <a:avLst/>
          </a:prstGeom>
          <a:noFill/>
          <a:ln w="28575">
            <a:noFill/>
          </a:ln>
        </p:spPr>
      </p:pic>
      <p:sp>
        <p:nvSpPr>
          <p:cNvPr id="5" name="Rectangle 4"/>
          <p:cNvSpPr/>
          <p:nvPr/>
        </p:nvSpPr>
        <p:spPr>
          <a:xfrm>
            <a:off x="457200" y="1981200"/>
            <a:ext cx="8229600" cy="3416320"/>
          </a:xfrm>
          <a:prstGeom prst="rect">
            <a:avLst/>
          </a:prstGeom>
        </p:spPr>
        <p:txBody>
          <a:bodyPr wrap="square">
            <a:spAutoFit/>
          </a:bodyPr>
          <a:lstStyle/>
          <a:p>
            <a:pPr>
              <a:buFont typeface="Arial" pitchFamily="34" charset="0"/>
              <a:buChar char="•"/>
            </a:pPr>
            <a:r>
              <a:rPr lang="es-US" sz="2400" b="1" dirty="0" smtClean="0">
                <a:solidFill>
                  <a:srgbClr val="00B050"/>
                </a:solidFill>
              </a:rPr>
              <a:t> Los adolescentes no están directamente en contra de la religión, sino contra la autoridad que la sostiene.</a:t>
            </a:r>
          </a:p>
          <a:p>
            <a:pPr>
              <a:buFont typeface="Arial" pitchFamily="34" charset="0"/>
              <a:buChar char="•"/>
            </a:pPr>
            <a:r>
              <a:rPr lang="es-US" sz="2400" b="1" dirty="0" smtClean="0">
                <a:solidFill>
                  <a:srgbClr val="00B050"/>
                </a:solidFill>
              </a:rPr>
              <a:t> Tal rebelión es el método personal del joven para liberarse de las restricciones que le impiden obtener una personalidad independiente. </a:t>
            </a:r>
          </a:p>
          <a:p>
            <a:pPr>
              <a:buFont typeface="Arial" pitchFamily="34" charset="0"/>
              <a:buChar char="•"/>
            </a:pPr>
            <a:r>
              <a:rPr lang="es-US" sz="2400" b="1" dirty="0" smtClean="0">
                <a:solidFill>
                  <a:srgbClr val="00B050"/>
                </a:solidFill>
              </a:rPr>
              <a:t> Por lo tanto, entre más rígida y estricta sea la forma de aplicar la autoridad religiosa, especialmente cuando se combina con severidad e impaciencia, </a:t>
            </a:r>
            <a:r>
              <a:rPr lang="es-US" sz="2400" b="1" dirty="0" smtClean="0">
                <a:solidFill>
                  <a:srgbClr val="FF0000"/>
                </a:solidFill>
              </a:rPr>
              <a:t>más rechazara el adolescente la religión. </a:t>
            </a:r>
            <a:endParaRPr lang="en-US" sz="2400" b="1" dirty="0">
              <a:solidFill>
                <a:srgbClr val="FF0000"/>
              </a:solidFill>
            </a:endParaRPr>
          </a:p>
        </p:txBody>
      </p:sp>
    </p:spTree>
  </p:cSld>
  <p:clrMapOvr>
    <a:masterClrMapping/>
  </p:clrMapOvr>
  <p:transition>
    <p:strips dir="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001000" cy="1435100"/>
          </a:xfrm>
        </p:spPr>
        <p:txBody>
          <a:bodyPr/>
          <a:lstStyle/>
          <a:p>
            <a:pPr algn="ctr"/>
            <a:r>
              <a:rPr lang="es-US" sz="4000" b="1" dirty="0" smtClean="0">
                <a:effectLst>
                  <a:outerShdw blurRad="38100" dist="38100" dir="2700000" algn="tl">
                    <a:srgbClr val="000000">
                      <a:alpha val="43137"/>
                    </a:srgbClr>
                  </a:outerShdw>
                </a:effectLst>
              </a:rPr>
              <a:t>El estudio nacional de la juventud y la religión </a:t>
            </a:r>
            <a:endParaRPr lang="en-US" sz="4000" b="1" dirty="0">
              <a:effectLst>
                <a:outerShdw blurRad="38100" dist="38100" dir="2700000" algn="tl">
                  <a:srgbClr val="000000">
                    <a:alpha val="43137"/>
                  </a:srgbClr>
                </a:outerShdw>
              </a:effectLst>
            </a:endParaRPr>
          </a:p>
        </p:txBody>
      </p:sp>
      <p:sp>
        <p:nvSpPr>
          <p:cNvPr id="5" name="Trapezoid 4"/>
          <p:cNvSpPr/>
          <p:nvPr/>
        </p:nvSpPr>
        <p:spPr>
          <a:xfrm>
            <a:off x="457200" y="4038600"/>
            <a:ext cx="8229600" cy="2590800"/>
          </a:xfrm>
          <a:prstGeom prst="trapezoid">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buFont typeface="Arial" pitchFamily="34" charset="0"/>
              <a:buChar char="•"/>
            </a:pPr>
            <a:r>
              <a:rPr lang="en-US" sz="2800" b="1" dirty="0" smtClean="0">
                <a:effectLst>
                  <a:outerShdw blurRad="38100" dist="38100" dir="2700000" algn="tl">
                    <a:srgbClr val="000000">
                      <a:alpha val="43137"/>
                    </a:srgbClr>
                  </a:outerShdw>
                </a:effectLst>
              </a:rPr>
              <a:t> Los </a:t>
            </a:r>
            <a:r>
              <a:rPr lang="en-US" sz="2800" b="1" dirty="0" err="1" smtClean="0">
                <a:effectLst>
                  <a:outerShdw blurRad="38100" dist="38100" dir="2700000" algn="tl">
                    <a:srgbClr val="000000">
                      <a:alpha val="43137"/>
                    </a:srgbClr>
                  </a:outerShdw>
                </a:effectLst>
              </a:rPr>
              <a:t>adolescentes</a:t>
            </a:r>
            <a:r>
              <a:rPr lang="en-US" sz="2800" b="1" dirty="0" smtClean="0">
                <a:effectLst>
                  <a:outerShdw blurRad="38100" dist="38100" dir="2700000" algn="tl">
                    <a:srgbClr val="000000">
                      <a:alpha val="43137"/>
                    </a:srgbClr>
                  </a:outerShdw>
                </a:effectLst>
              </a:rPr>
              <a:t> son </a:t>
            </a:r>
            <a:r>
              <a:rPr lang="en-US" sz="2800" b="1" dirty="0" err="1" smtClean="0">
                <a:effectLst>
                  <a:outerShdw blurRad="38100" dist="38100" dir="2700000" algn="tl">
                    <a:srgbClr val="000000">
                      <a:alpha val="43137"/>
                    </a:srgbClr>
                  </a:outerShdw>
                </a:effectLst>
              </a:rPr>
              <a:t>relativamente</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participativos</a:t>
            </a:r>
            <a:r>
              <a:rPr lang="en-US" sz="2800" b="1" dirty="0" smtClean="0">
                <a:effectLst>
                  <a:outerShdw blurRad="38100" dist="38100" dir="2700000" algn="tl">
                    <a:srgbClr val="000000">
                      <a:alpha val="43137"/>
                    </a:srgbClr>
                  </a:outerShdw>
                </a:effectLst>
              </a:rPr>
              <a:t> en </a:t>
            </a:r>
            <a:r>
              <a:rPr lang="en-US" sz="2800" b="1" dirty="0" err="1" smtClean="0">
                <a:effectLst>
                  <a:outerShdw blurRad="38100" dist="38100" dir="2700000" algn="tl">
                    <a:srgbClr val="000000">
                      <a:alpha val="43137"/>
                    </a:srgbClr>
                  </a:outerShdw>
                </a:effectLst>
              </a:rPr>
              <a:t>las</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organizaciones</a:t>
            </a:r>
            <a:r>
              <a:rPr lang="en-US" sz="2800" b="1" dirty="0" smtClean="0">
                <a:effectLst>
                  <a:outerShdw blurRad="38100" dist="38100" dir="2700000" algn="tl">
                    <a:srgbClr val="000000">
                      <a:alpha val="43137"/>
                    </a:srgbClr>
                  </a:outerShdw>
                </a:effectLst>
              </a:rPr>
              <a:t> y </a:t>
            </a:r>
            <a:r>
              <a:rPr lang="en-US" sz="2800" b="1" dirty="0" err="1" smtClean="0">
                <a:effectLst>
                  <a:outerShdw blurRad="38100" dist="38100" dir="2700000" algn="tl">
                    <a:srgbClr val="000000">
                      <a:alpha val="43137"/>
                    </a:srgbClr>
                  </a:outerShdw>
                </a:effectLst>
              </a:rPr>
              <a:t>actividades</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religiosas</a:t>
            </a:r>
            <a:r>
              <a:rPr lang="en-US" sz="2800" b="1" dirty="0" smtClean="0">
                <a:effectLst>
                  <a:outerShdw blurRad="38100" dist="38100" dir="2700000" algn="tl">
                    <a:srgbClr val="000000">
                      <a:alpha val="43137"/>
                    </a:srgbClr>
                  </a:outerShdw>
                </a:effectLst>
              </a:rPr>
              <a:t>.</a:t>
            </a:r>
          </a:p>
          <a:p>
            <a:pPr algn="ctr">
              <a:buFont typeface="Arial" pitchFamily="34" charset="0"/>
              <a:buChar char="•"/>
            </a:pPr>
            <a:r>
              <a:rPr lang="en-US" sz="2800" b="1" dirty="0" smtClean="0">
                <a:effectLst>
                  <a:outerShdw blurRad="38100" dist="38100" dir="2700000" algn="tl">
                    <a:srgbClr val="000000">
                      <a:alpha val="43137"/>
                    </a:srgbClr>
                  </a:outerShdw>
                </a:effectLst>
              </a:rPr>
              <a:t>Los </a:t>
            </a:r>
            <a:r>
              <a:rPr lang="en-US" sz="2800" b="1" dirty="0" err="1" smtClean="0">
                <a:effectLst>
                  <a:outerShdw blurRad="38100" dist="38100" dir="2700000" algn="tl">
                    <a:srgbClr val="000000">
                      <a:alpha val="43137"/>
                    </a:srgbClr>
                  </a:outerShdw>
                </a:effectLst>
              </a:rPr>
              <a:t>adolescentes</a:t>
            </a:r>
            <a:r>
              <a:rPr lang="en-US" sz="2800" b="1" dirty="0" smtClean="0">
                <a:effectLst>
                  <a:outerShdw blurRad="38100" dist="38100" dir="2700000" algn="tl">
                    <a:srgbClr val="000000">
                      <a:alpha val="43137"/>
                    </a:srgbClr>
                  </a:outerShdw>
                </a:effectLst>
              </a:rPr>
              <a:t> van a ala </a:t>
            </a:r>
            <a:r>
              <a:rPr lang="en-US" sz="2800" b="1" dirty="0" err="1" smtClean="0">
                <a:effectLst>
                  <a:outerShdw blurRad="38100" dist="38100" dir="2700000" algn="tl">
                    <a:srgbClr val="000000">
                      <a:alpha val="43137"/>
                    </a:srgbClr>
                  </a:outerShdw>
                </a:effectLst>
              </a:rPr>
              <a:t>escuela</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sabatica</a:t>
            </a:r>
            <a:r>
              <a:rPr lang="en-US" sz="2800" b="1" dirty="0" smtClean="0">
                <a:effectLst>
                  <a:outerShdw blurRad="38100" dist="38100" dir="2700000" algn="tl">
                    <a:srgbClr val="000000">
                      <a:alpha val="43137"/>
                    </a:srgbClr>
                  </a:outerShdw>
                </a:effectLst>
              </a:rPr>
              <a:t>, a la </a:t>
            </a:r>
            <a:r>
              <a:rPr lang="en-US" sz="2800" b="1" dirty="0" err="1" smtClean="0">
                <a:effectLst>
                  <a:outerShdw blurRad="38100" dist="38100" dir="2700000" algn="tl">
                    <a:srgbClr val="000000">
                      <a:alpha val="43137"/>
                    </a:srgbClr>
                  </a:outerShdw>
                </a:effectLst>
              </a:rPr>
              <a:t>iglesia</a:t>
            </a:r>
            <a:r>
              <a:rPr lang="en-US" sz="2800" b="1" dirty="0" smtClean="0">
                <a:effectLst>
                  <a:outerShdw blurRad="38100" dist="38100" dir="2700000" algn="tl">
                    <a:srgbClr val="000000">
                      <a:alpha val="43137"/>
                    </a:srgbClr>
                  </a:outerShdw>
                </a:effectLst>
              </a:rPr>
              <a:t> o </a:t>
            </a:r>
            <a:r>
              <a:rPr lang="en-US" sz="2800" b="1" dirty="0" err="1" smtClean="0">
                <a:effectLst>
                  <a:outerShdw blurRad="38100" dist="38100" dir="2700000" algn="tl">
                    <a:srgbClr val="000000">
                      <a:alpha val="43137"/>
                    </a:srgbClr>
                  </a:outerShdw>
                </a:effectLst>
              </a:rPr>
              <a:t>grupos</a:t>
            </a:r>
            <a:r>
              <a:rPr lang="en-US" sz="2800" b="1" dirty="0" smtClean="0">
                <a:effectLst>
                  <a:outerShdw blurRad="38100" dist="38100" dir="2700000" algn="tl">
                    <a:srgbClr val="000000">
                      <a:alpha val="43137"/>
                    </a:srgbClr>
                  </a:outerShdw>
                </a:effectLst>
              </a:rPr>
              <a:t> de </a:t>
            </a:r>
            <a:r>
              <a:rPr lang="en-US" sz="2800" b="1" dirty="0" err="1" smtClean="0">
                <a:effectLst>
                  <a:outerShdw blurRad="38100" dist="38100" dir="2700000" algn="tl">
                    <a:srgbClr val="000000">
                      <a:alpha val="43137"/>
                    </a:srgbClr>
                  </a:outerShdw>
                </a:effectLst>
              </a:rPr>
              <a:t>jóvenes</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oran</a:t>
            </a:r>
            <a:r>
              <a:rPr lang="en-US" sz="2800" b="1" dirty="0" smtClean="0">
                <a:effectLst>
                  <a:outerShdw blurRad="38100" dist="38100" dir="2700000" algn="tl">
                    <a:srgbClr val="000000">
                      <a:alpha val="43137"/>
                    </a:srgbClr>
                  </a:outerShdw>
                </a:effectLst>
              </a:rPr>
              <a:t> y </a:t>
            </a:r>
            <a:r>
              <a:rPr lang="en-US" sz="2800" b="1" dirty="0" err="1" smtClean="0">
                <a:effectLst>
                  <a:outerShdw blurRad="38100" dist="38100" dir="2700000" algn="tl">
                    <a:srgbClr val="000000">
                      <a:alpha val="43137"/>
                    </a:srgbClr>
                  </a:outerShdw>
                </a:effectLst>
              </a:rPr>
              <a:t>estudian</a:t>
            </a:r>
            <a:r>
              <a:rPr lang="en-US" sz="2800" b="1" dirty="0" smtClean="0">
                <a:effectLst>
                  <a:outerShdw blurRad="38100" dist="38100" dir="2700000" algn="tl">
                    <a:srgbClr val="000000">
                      <a:alpha val="43137"/>
                    </a:srgbClr>
                  </a:outerShdw>
                </a:effectLst>
              </a:rPr>
              <a:t> la </a:t>
            </a:r>
            <a:r>
              <a:rPr lang="en-US" sz="2800" b="1" dirty="0" err="1" smtClean="0">
                <a:effectLst>
                  <a:outerShdw blurRad="38100" dist="38100" dir="2700000" algn="tl">
                    <a:srgbClr val="000000">
                      <a:alpha val="43137"/>
                    </a:srgbClr>
                  </a:outerShdw>
                </a:effectLst>
              </a:rPr>
              <a:t>biblia</a:t>
            </a:r>
            <a:r>
              <a:rPr lang="en-US" sz="2800" b="1" dirty="0" smtClean="0">
                <a:effectLst>
                  <a:outerShdw blurRad="38100" dist="38100" dir="2700000" algn="tl">
                    <a:srgbClr val="000000">
                      <a:alpha val="43137"/>
                    </a:srgbClr>
                  </a:outerShdw>
                </a:effectLst>
              </a:rPr>
              <a:t> . </a:t>
            </a:r>
            <a:endParaRPr lang="en-US" sz="2800" dirty="0"/>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990600" y="1676400"/>
            <a:ext cx="50292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1.  </a:t>
            </a:r>
            <a:r>
              <a:rPr lang="en-US" sz="3200" b="1" dirty="0" err="1" smtClean="0">
                <a:effectLst>
                  <a:outerShdw blurRad="38100" dist="38100" dir="2700000" algn="tl">
                    <a:srgbClr val="000000">
                      <a:alpha val="43137"/>
                    </a:srgbClr>
                  </a:outerShdw>
                </a:effectLst>
                <a:latin typeface="Arial Black" pitchFamily="34" charset="0"/>
              </a:rPr>
              <a:t>Participación</a:t>
            </a:r>
            <a:r>
              <a:rPr lang="en-US" sz="3200" b="1" dirty="0" smtClean="0">
                <a:effectLst>
                  <a:outerShdw blurRad="38100" dist="38100" dir="2700000" algn="tl">
                    <a:srgbClr val="000000">
                      <a:alpha val="43137"/>
                    </a:srgbClr>
                  </a:outerShdw>
                </a:effectLst>
                <a:latin typeface="Arial Black" pitchFamily="34" charset="0"/>
              </a:rPr>
              <a:t> </a:t>
            </a:r>
            <a:r>
              <a:rPr lang="en-US" sz="3200" b="1" dirty="0" err="1" smtClean="0">
                <a:effectLst>
                  <a:outerShdw blurRad="38100" dist="38100" dir="2700000" algn="tl">
                    <a:srgbClr val="000000">
                      <a:alpha val="43137"/>
                    </a:srgbClr>
                  </a:outerShdw>
                </a:effectLst>
                <a:latin typeface="Arial Black" pitchFamily="34" charset="0"/>
              </a:rPr>
              <a:t>religiosa</a:t>
            </a:r>
            <a:endParaRPr lang="en-US" sz="3200" b="1" dirty="0">
              <a:effectLst>
                <a:outerShdw blurRad="38100" dist="38100" dir="2700000" algn="tl">
                  <a:srgbClr val="000000">
                    <a:alpha val="43137"/>
                  </a:srgbClr>
                </a:outerShdw>
              </a:effectLst>
              <a:latin typeface="Arial Black" pitchFamily="34" charset="0"/>
            </a:endParaRPr>
          </a:p>
        </p:txBody>
      </p:sp>
      <p:pic>
        <p:nvPicPr>
          <p:cNvPr id="1030" name="Picture 6" descr="C:\Documents and Settings\KohL\Local Settings\Temporary Internet Files\Content.IE5\J790EHHX\MPj04425820000[1].jpg"/>
          <p:cNvPicPr>
            <a:picLocks noChangeAspect="1" noChangeArrowheads="1"/>
          </p:cNvPicPr>
          <p:nvPr/>
        </p:nvPicPr>
        <p:blipFill>
          <a:blip r:embed="rId3" cstate="print"/>
          <a:srcRect/>
          <a:stretch>
            <a:fillRect/>
          </a:stretch>
        </p:blipFill>
        <p:spPr bwMode="auto">
          <a:xfrm rot="414640">
            <a:off x="7362186" y="763723"/>
            <a:ext cx="1424077" cy="2133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32" name="Picture 8" descr="C:\Documents and Settings\KohL\Local Settings\Temporary Internet Files\Content.IE5\9WV4ZQUB\MPj04427610000[1].jpg"/>
          <p:cNvPicPr>
            <a:picLocks noChangeAspect="1" noChangeArrowheads="1"/>
          </p:cNvPicPr>
          <p:nvPr/>
        </p:nvPicPr>
        <p:blipFill>
          <a:blip r:embed="rId4" cstate="print"/>
          <a:srcRect/>
          <a:stretch>
            <a:fillRect/>
          </a:stretch>
        </p:blipFill>
        <p:spPr bwMode="auto">
          <a:xfrm>
            <a:off x="6400800" y="1752600"/>
            <a:ext cx="1981200" cy="2133600"/>
          </a:xfrm>
          <a:prstGeom prst="pie">
            <a:avLst/>
          </a:prstGeom>
          <a:solidFill>
            <a:srgbClr val="FFFFFF">
              <a:shade val="85000"/>
            </a:srgbClr>
          </a:solidFill>
          <a:ln>
            <a:noFill/>
          </a:ln>
          <a:effectLst>
            <a:reflection blurRad="12700" stA="38000" endPos="28000" dist="5000" dir="5400000" sy="-100000" algn="bl" rotWithShape="0"/>
          </a:effectLst>
        </p:spPr>
      </p:pic>
      <p:sp>
        <p:nvSpPr>
          <p:cNvPr id="21" name="Down Arrow 20"/>
          <p:cNvSpPr/>
          <p:nvPr/>
        </p:nvSpPr>
        <p:spPr>
          <a:xfrm>
            <a:off x="3352800" y="3352800"/>
            <a:ext cx="484632" cy="7620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20"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edge">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s-US" sz="4000" b="1" dirty="0" smtClean="0">
                <a:effectLst>
                  <a:outerShdw blurRad="38100" dist="38100" dir="2700000" algn="tl">
                    <a:srgbClr val="000000">
                      <a:alpha val="43137"/>
                    </a:srgbClr>
                  </a:outerShdw>
                </a:effectLst>
              </a:rPr>
              <a:t>El estudio nacional de la juventud y la religión </a:t>
            </a:r>
            <a:endParaRPr lang="en-US" sz="4000" b="1" dirty="0">
              <a:effectLst>
                <a:outerShdw blurRad="38100" dist="38100" dir="2700000" algn="tl">
                  <a:srgbClr val="000000">
                    <a:alpha val="43137"/>
                  </a:srgbClr>
                </a:outerShdw>
              </a:effectLst>
            </a:endParaRPr>
          </a:p>
        </p:txBody>
      </p:sp>
      <p:sp>
        <p:nvSpPr>
          <p:cNvPr id="5" name="Frame 4"/>
          <p:cNvSpPr/>
          <p:nvPr/>
        </p:nvSpPr>
        <p:spPr>
          <a:xfrm>
            <a:off x="762000" y="3810000"/>
            <a:ext cx="7696200" cy="2819400"/>
          </a:xfrm>
          <a:prstGeom prst="frame">
            <a:avLst/>
          </a:prstGeom>
          <a:ln/>
        </p:spPr>
        <p:style>
          <a:lnRef idx="3">
            <a:schemeClr val="lt1"/>
          </a:lnRef>
          <a:fillRef idx="1">
            <a:schemeClr val="accent6"/>
          </a:fillRef>
          <a:effectRef idx="1">
            <a:schemeClr val="accent6"/>
          </a:effectRef>
          <a:fontRef idx="minor">
            <a:schemeClr val="lt1"/>
          </a:fontRef>
        </p:style>
        <p:txBody>
          <a:bodyPr rtlCol="0" anchor="ctr"/>
          <a:lstStyle/>
          <a:p>
            <a:pPr algn="ctr">
              <a:buFont typeface="Arial" pitchFamily="34" charset="0"/>
              <a:buChar char="•"/>
            </a:pPr>
            <a:r>
              <a:rPr lang="en-US" sz="2400" b="1" dirty="0" smtClean="0">
                <a:effectLst>
                  <a:outerShdw blurRad="38100" dist="38100" dir="2700000" algn="tl">
                    <a:srgbClr val="000000">
                      <a:alpha val="43137"/>
                    </a:srgbClr>
                  </a:outerShdw>
                </a:effectLst>
              </a:rPr>
              <a:t> Los </a:t>
            </a:r>
            <a:r>
              <a:rPr lang="en-US" sz="2400" b="1" dirty="0" err="1" smtClean="0">
                <a:effectLst>
                  <a:outerShdw blurRad="38100" dist="38100" dir="2700000" algn="tl">
                    <a:srgbClr val="000000">
                      <a:alpha val="43137"/>
                    </a:srgbClr>
                  </a:outerShdw>
                </a:effectLst>
              </a:rPr>
              <a:t>adolescentes</a:t>
            </a:r>
            <a:r>
              <a:rPr lang="en-US" sz="2400" b="1" dirty="0" smtClean="0">
                <a:effectLst>
                  <a:outerShdw blurRad="38100" dist="38100" dir="2700000" algn="tl">
                    <a:srgbClr val="000000">
                      <a:alpha val="43137"/>
                    </a:srgbClr>
                  </a:outerShdw>
                </a:effectLst>
              </a:rPr>
              <a:t>  son dados a </a:t>
            </a:r>
            <a:r>
              <a:rPr lang="en-US" sz="2400" b="1" dirty="0" err="1" smtClean="0">
                <a:effectLst>
                  <a:outerShdw blurRad="38100" dist="38100" dir="2700000" algn="tl">
                    <a:srgbClr val="000000">
                      <a:alpha val="43137"/>
                    </a:srgbClr>
                  </a:outerShdw>
                </a:effectLst>
              </a:rPr>
              <a:t>mantener</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muchas</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creencias</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religiosas</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cristianas</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tradicionales</a:t>
            </a:r>
            <a:r>
              <a:rPr lang="en-US" sz="2400" b="1" dirty="0" smtClean="0">
                <a:effectLst>
                  <a:outerShdw blurRad="38100" dist="38100" dir="2700000" algn="tl">
                    <a:srgbClr val="000000">
                      <a:alpha val="43137"/>
                    </a:srgbClr>
                  </a:outerShdw>
                </a:effectLst>
              </a:rPr>
              <a:t> .</a:t>
            </a:r>
          </a:p>
          <a:p>
            <a:pPr algn="ctr">
              <a:buFont typeface="Arial" pitchFamily="34" charset="0"/>
              <a:buChar char="•"/>
            </a:pPr>
            <a:r>
              <a:rPr lang="es-US" sz="2400" b="1" dirty="0" smtClean="0">
                <a:effectLst>
                  <a:outerShdw blurRad="38100" dist="38100" dir="2700000" algn="tl">
                    <a:srgbClr val="000000">
                      <a:alpha val="43137"/>
                    </a:srgbClr>
                  </a:outerShdw>
                </a:effectLst>
              </a:rPr>
              <a:t>La </a:t>
            </a:r>
            <a:r>
              <a:rPr lang="es-US" sz="2400" b="1" dirty="0" err="1" smtClean="0">
                <a:effectLst>
                  <a:outerShdw blurRad="38100" dist="38100" dir="2700000" algn="tl">
                    <a:srgbClr val="000000">
                      <a:alpha val="43137"/>
                    </a:srgbClr>
                  </a:outerShdw>
                </a:effectLst>
              </a:rPr>
              <a:t>mayoria</a:t>
            </a:r>
            <a:r>
              <a:rPr lang="es-US" sz="2400" b="1" dirty="0" smtClean="0">
                <a:effectLst>
                  <a:outerShdw blurRad="38100" dist="38100" dir="2700000" algn="tl">
                    <a:srgbClr val="000000">
                      <a:alpha val="43137"/>
                    </a:srgbClr>
                  </a:outerShdw>
                </a:effectLst>
              </a:rPr>
              <a:t> de los adolescentes creen en Dios, la vida después de la muerte, los ángeles, milagros, demonios, el juicio. </a:t>
            </a:r>
            <a:endParaRPr lang="en-US" sz="2400" b="1" dirty="0" smtClean="0">
              <a:effectLst>
                <a:outerShdw blurRad="38100" dist="38100" dir="2700000" algn="tl">
                  <a:srgbClr val="000000">
                    <a:alpha val="43137"/>
                  </a:srgbClr>
                </a:outerShdw>
              </a:effectLst>
            </a:endParaRPr>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685800" y="1676400"/>
            <a:ext cx="53340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2. </a:t>
            </a:r>
            <a:r>
              <a:rPr lang="en-US" sz="4000" b="1" dirty="0" err="1" smtClean="0">
                <a:effectLst>
                  <a:outerShdw blurRad="38100" dist="38100" dir="2700000" algn="tl">
                    <a:srgbClr val="000000">
                      <a:alpha val="43137"/>
                    </a:srgbClr>
                  </a:outerShdw>
                </a:effectLst>
                <a:latin typeface="Arial Black" pitchFamily="34" charset="0"/>
              </a:rPr>
              <a:t>Creencias</a:t>
            </a:r>
            <a:r>
              <a:rPr lang="en-US" sz="4000" b="1" dirty="0" smtClean="0">
                <a:effectLst>
                  <a:outerShdw blurRad="38100" dist="38100" dir="2700000" algn="tl">
                    <a:srgbClr val="000000">
                      <a:alpha val="43137"/>
                    </a:srgbClr>
                  </a:outerShdw>
                </a:effectLst>
                <a:latin typeface="Arial Black" pitchFamily="34" charset="0"/>
              </a:rPr>
              <a:t> </a:t>
            </a:r>
            <a:r>
              <a:rPr lang="en-US" sz="4000" b="1" dirty="0" err="1" smtClean="0">
                <a:effectLst>
                  <a:outerShdw blurRad="38100" dist="38100" dir="2700000" algn="tl">
                    <a:srgbClr val="000000">
                      <a:alpha val="43137"/>
                    </a:srgbClr>
                  </a:outerShdw>
                </a:effectLst>
                <a:latin typeface="Arial Black" pitchFamily="34" charset="0"/>
              </a:rPr>
              <a:t>teológicas</a:t>
            </a:r>
            <a:endParaRPr lang="en-US" sz="4000" b="1" dirty="0">
              <a:effectLst>
                <a:outerShdw blurRad="38100" dist="38100" dir="2700000" algn="tl">
                  <a:srgbClr val="000000">
                    <a:alpha val="43137"/>
                  </a:srgbClr>
                </a:outerShdw>
              </a:effectLst>
              <a:latin typeface="Arial Black" pitchFamily="34" charset="0"/>
            </a:endParaRPr>
          </a:p>
        </p:txBody>
      </p:sp>
      <p:sp>
        <p:nvSpPr>
          <p:cNvPr id="21" name="Down Arrow 20"/>
          <p:cNvSpPr/>
          <p:nvPr/>
        </p:nvSpPr>
        <p:spPr>
          <a:xfrm>
            <a:off x="3352800" y="3505200"/>
            <a:ext cx="484632" cy="7620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pic>
        <p:nvPicPr>
          <p:cNvPr id="2050" name="Picture 2" descr="C:\Documents and Settings\KohL\Local Settings\Temporary Internet Files\Content.IE5\AVAY4DMY\MPj04429600000[1].jpg"/>
          <p:cNvPicPr>
            <a:picLocks noChangeAspect="1" noChangeArrowheads="1"/>
          </p:cNvPicPr>
          <p:nvPr/>
        </p:nvPicPr>
        <p:blipFill>
          <a:blip r:embed="rId3" cstate="print"/>
          <a:srcRect r="26443"/>
          <a:stretch>
            <a:fillRect/>
          </a:stretch>
        </p:blipFill>
        <p:spPr bwMode="auto">
          <a:xfrm rot="1015916">
            <a:off x="6640108" y="1618050"/>
            <a:ext cx="1980946" cy="193824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1000"/>
                                        <p:tgtEl>
                                          <p:spTgt spid="9"/>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up)">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13" presetClass="entr" presetSubtype="32"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plus(out)">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0"/>
            <a:ext cx="5334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pdgr119437b.JPG"/>
          <p:cNvPicPr>
            <a:picLocks noChangeAspect="1"/>
          </p:cNvPicPr>
          <p:nvPr/>
        </p:nvPicPr>
        <p:blipFill>
          <a:blip r:embed="rId3" cstate="print">
            <a:lum bright="10000" contrast="10000"/>
          </a:blip>
          <a:stretch>
            <a:fillRect/>
          </a:stretch>
        </p:blipFill>
        <p:spPr>
          <a:xfrm rot="288763">
            <a:off x="5949744" y="126617"/>
            <a:ext cx="3109106" cy="2160491"/>
          </a:xfrm>
          <a:prstGeom prst="rect">
            <a:avLst/>
          </a:prstGeom>
          <a:ln>
            <a:noFill/>
          </a:ln>
          <a:effectLst>
            <a:softEdge rad="112500"/>
          </a:effectLst>
        </p:spPr>
      </p:pic>
      <p:sp>
        <p:nvSpPr>
          <p:cNvPr id="3" name="Title 2"/>
          <p:cNvSpPr>
            <a:spLocks noGrp="1"/>
          </p:cNvSpPr>
          <p:nvPr>
            <p:ph type="title"/>
          </p:nvPr>
        </p:nvSpPr>
        <p:spPr>
          <a:xfrm>
            <a:off x="0" y="228600"/>
            <a:ext cx="6553200" cy="1371600"/>
          </a:xfrm>
        </p:spPr>
        <p:txBody>
          <a:bodyPr/>
          <a:lstStyle/>
          <a:p>
            <a:r>
              <a:rPr lang="es-US" b="1" dirty="0" smtClean="0">
                <a:solidFill>
                  <a:srgbClr val="FFC000"/>
                </a:solidFill>
                <a:effectLst>
                  <a:outerShdw blurRad="38100" dist="38100" dir="2700000" algn="tl">
                    <a:srgbClr val="000000">
                      <a:alpha val="43137"/>
                    </a:srgbClr>
                  </a:outerShdw>
                </a:effectLst>
              </a:rPr>
              <a:t>Porqué necesitamos entender a los adolescentes?</a:t>
            </a:r>
            <a:r>
              <a:rPr lang="es-US" b="1" dirty="0" smtClean="0">
                <a:effectLst>
                  <a:outerShdw blurRad="38100" dist="38100" dir="2700000" algn="tl">
                    <a:srgbClr val="000000">
                      <a:alpha val="43137"/>
                    </a:srgbClr>
                  </a:outerShdw>
                </a:effectLst>
              </a:rPr>
              <a:t/>
            </a:r>
            <a:br>
              <a:rPr lang="es-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r>
              <a:rPr lang="en-US" b="1" dirty="0" smtClean="0">
                <a:effectLst>
                  <a:outerShdw blurRad="38100" dist="38100" dir="2700000" algn="tl">
                    <a:srgbClr val="000000">
                      <a:alpha val="43137"/>
                    </a:srgbClr>
                  </a:outerShdw>
                </a:effectLst>
              </a:rPr>
              <a:t/>
            </a:r>
            <a:br>
              <a:rPr lang="en-US" b="1" dirty="0" smtClean="0">
                <a:effectLst>
                  <a:outerShdw blurRad="38100" dist="38100" dir="2700000" algn="tl">
                    <a:srgbClr val="000000">
                      <a:alpha val="43137"/>
                    </a:srgbClr>
                  </a:outerShdw>
                </a:effectLst>
              </a:rPr>
            </a:br>
            <a:endParaRPr lang="en-US" b="1" dirty="0">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304800" y="1981200"/>
            <a:ext cx="8382000" cy="4572000"/>
          </a:xfrm>
        </p:spPr>
        <p:txBody>
          <a:bodyPr>
            <a:normAutofit/>
          </a:bodyPr>
          <a:lstStyle/>
          <a:p>
            <a:endParaRPr lang="es-US" b="1" dirty="0" smtClean="0">
              <a:solidFill>
                <a:srgbClr val="00B050"/>
              </a:solidFill>
              <a:effectLst>
                <a:outerShdw blurRad="38100" dist="38100" dir="2700000" algn="tl">
                  <a:srgbClr val="000000">
                    <a:alpha val="43137"/>
                  </a:srgbClr>
                </a:outerShdw>
              </a:effectLst>
            </a:endParaRPr>
          </a:p>
          <a:p>
            <a:r>
              <a:rPr lang="es-US" b="1" dirty="0" smtClean="0">
                <a:solidFill>
                  <a:srgbClr val="00B050"/>
                </a:solidFill>
                <a:effectLst>
                  <a:outerShdw blurRad="38100" dist="38100" dir="2700000" algn="tl">
                    <a:srgbClr val="000000">
                      <a:alpha val="43137"/>
                    </a:srgbClr>
                  </a:outerShdw>
                </a:effectLst>
              </a:rPr>
              <a:t>Los adolescentes definen en gran medida los valores y actividades de entretenimiento de la nación. </a:t>
            </a:r>
          </a:p>
          <a:p>
            <a:pPr>
              <a:buNone/>
            </a:pPr>
            <a:endParaRPr lang="es-US" b="1" dirty="0" smtClean="0">
              <a:solidFill>
                <a:srgbClr val="00B050"/>
              </a:solidFill>
              <a:effectLst>
                <a:outerShdw blurRad="38100" dist="38100" dir="2700000" algn="tl">
                  <a:srgbClr val="000000">
                    <a:alpha val="43137"/>
                  </a:srgbClr>
                </a:outerShdw>
              </a:effectLst>
            </a:endParaRPr>
          </a:p>
          <a:p>
            <a:r>
              <a:rPr lang="es-US" b="1" dirty="0" smtClean="0">
                <a:solidFill>
                  <a:srgbClr val="00B050"/>
                </a:solidFill>
                <a:effectLst>
                  <a:outerShdw blurRad="38100" dist="38100" dir="2700000" algn="tl">
                    <a:srgbClr val="000000">
                      <a:alpha val="43137"/>
                    </a:srgbClr>
                  </a:outerShdw>
                </a:effectLst>
              </a:rPr>
              <a:t>La economía esta sustancialmente formada por sus preferencias como consumidores y sus hábitos de trabajo en la fuerza laboral. </a:t>
            </a:r>
          </a:p>
          <a:p>
            <a:pPr>
              <a:buNone/>
            </a:pPr>
            <a:r>
              <a:rPr lang="es-US" b="1" dirty="0" smtClean="0">
                <a:solidFill>
                  <a:srgbClr val="00B050"/>
                </a:solidFill>
                <a:effectLst>
                  <a:outerShdw blurRad="38100" dist="38100" dir="2700000" algn="tl">
                    <a:srgbClr val="000000">
                      <a:alpha val="43137"/>
                    </a:srgbClr>
                  </a:outerShdw>
                </a:effectLst>
              </a:rPr>
              <a:t> </a:t>
            </a:r>
            <a:endParaRPr lang="en-US" b="1" dirty="0">
              <a:solidFill>
                <a:srgbClr val="00B050"/>
              </a:solidFill>
              <a:effectLst>
                <a:outerShdw blurRad="38100" dist="38100" dir="2700000" algn="tl">
                  <a:srgbClr val="000000">
                    <a:alpha val="43137"/>
                  </a:srgbClr>
                </a:outerShdw>
              </a:effectLst>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plus(in)">
                                      <p:cBhvr>
                                        <p:cTn id="7" dur="1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plus(in)">
                                      <p:cBhvr>
                                        <p:cTn id="12" dur="10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animEffect transition="in" filter="plus(in)">
                                      <p:cBhvr>
                                        <p:cTn id="17" dur="1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s-US" sz="4000" b="1" dirty="0" smtClean="0">
                <a:effectLst>
                  <a:outerShdw blurRad="38100" dist="38100" dir="2700000" algn="tl">
                    <a:srgbClr val="000000">
                      <a:alpha val="43137"/>
                    </a:srgbClr>
                  </a:outerShdw>
                </a:effectLst>
              </a:rPr>
              <a:t>El estudio nacional de la juventud y la religión </a:t>
            </a:r>
            <a:endParaRPr lang="en-US" sz="4000" b="1" dirty="0">
              <a:effectLst>
                <a:outerShdw blurRad="38100" dist="38100" dir="2700000" algn="tl">
                  <a:srgbClr val="000000">
                    <a:alpha val="43137"/>
                  </a:srgbClr>
                </a:outerShdw>
              </a:effectLst>
            </a:endParaRPr>
          </a:p>
        </p:txBody>
      </p:sp>
      <p:sp>
        <p:nvSpPr>
          <p:cNvPr id="5" name="Trapezoid 4"/>
          <p:cNvSpPr/>
          <p:nvPr/>
        </p:nvSpPr>
        <p:spPr>
          <a:xfrm>
            <a:off x="685800" y="4419600"/>
            <a:ext cx="7772400" cy="2133600"/>
          </a:xfrm>
          <a:prstGeom prst="trapezoid">
            <a:avLst/>
          </a:prstGeom>
          <a:ln/>
        </p:spPr>
        <p:style>
          <a:lnRef idx="3">
            <a:schemeClr val="lt1"/>
          </a:lnRef>
          <a:fillRef idx="1">
            <a:schemeClr val="accent6"/>
          </a:fillRef>
          <a:effectRef idx="1">
            <a:schemeClr val="accent6"/>
          </a:effectRef>
          <a:fontRef idx="minor">
            <a:schemeClr val="lt1"/>
          </a:fontRef>
        </p:style>
        <p:txBody>
          <a:bodyPr rtlCol="0" anchor="ctr"/>
          <a:lstStyle/>
          <a:p>
            <a:pPr algn="ctr">
              <a:buFont typeface="Arial" pitchFamily="34" charset="0"/>
              <a:buChar char="•"/>
            </a:pPr>
            <a:r>
              <a:rPr lang="en-US" sz="2400" b="1" dirty="0" smtClean="0">
                <a:effectLst>
                  <a:outerShdw blurRad="38100" dist="38100" dir="2700000" algn="tl">
                    <a:srgbClr val="000000">
                      <a:alpha val="43137"/>
                    </a:srgbClr>
                  </a:outerShdw>
                </a:effectLst>
              </a:rPr>
              <a:t> </a:t>
            </a:r>
            <a:r>
              <a:rPr lang="en-US" sz="3200" b="1" dirty="0" smtClean="0">
                <a:effectLst>
                  <a:outerShdw blurRad="38100" dist="38100" dir="2700000" algn="tl">
                    <a:srgbClr val="000000">
                      <a:alpha val="43137"/>
                    </a:srgbClr>
                  </a:outerShdw>
                </a:effectLst>
              </a:rPr>
              <a:t>los </a:t>
            </a:r>
            <a:r>
              <a:rPr lang="en-US" sz="3200" b="1" dirty="0" err="1" smtClean="0">
                <a:effectLst>
                  <a:outerShdw blurRad="38100" dist="38100" dir="2700000" algn="tl">
                    <a:srgbClr val="000000">
                      <a:alpha val="43137"/>
                    </a:srgbClr>
                  </a:outerShdw>
                </a:effectLst>
              </a:rPr>
              <a:t>adolescentes</a:t>
            </a:r>
            <a:r>
              <a:rPr lang="en-US" sz="3200" b="1" dirty="0" smtClean="0">
                <a:effectLst>
                  <a:outerShdw blurRad="38100" dist="38100" dir="2700000" algn="tl">
                    <a:srgbClr val="000000">
                      <a:alpha val="43137"/>
                    </a:srgbClr>
                  </a:outerShdw>
                </a:effectLst>
              </a:rPr>
              <a:t> de </a:t>
            </a:r>
            <a:r>
              <a:rPr lang="en-US" sz="3200" b="1" dirty="0" err="1" smtClean="0">
                <a:effectLst>
                  <a:outerShdw blurRad="38100" dist="38100" dir="2700000" algn="tl">
                    <a:srgbClr val="000000">
                      <a:alpha val="43137"/>
                    </a:srgbClr>
                  </a:outerShdw>
                </a:effectLst>
              </a:rPr>
              <a:t>denominaciones</a:t>
            </a:r>
            <a:r>
              <a:rPr lang="en-US" sz="3200" b="1" dirty="0" smtClean="0">
                <a:effectLst>
                  <a:outerShdw blurRad="38100" dist="38100" dir="2700000" algn="tl">
                    <a:srgbClr val="000000">
                      <a:alpha val="43137"/>
                    </a:srgbClr>
                  </a:outerShdw>
                </a:effectLst>
              </a:rPr>
              <a:t>  </a:t>
            </a:r>
            <a:r>
              <a:rPr lang="en-US" sz="3200" b="1" dirty="0" err="1" smtClean="0">
                <a:effectLst>
                  <a:outerShdw blurRad="38100" dist="38100" dir="2700000" algn="tl">
                    <a:srgbClr val="000000">
                      <a:alpha val="43137"/>
                    </a:srgbClr>
                  </a:outerShdw>
                </a:effectLst>
              </a:rPr>
              <a:t>conservadoras</a:t>
            </a:r>
            <a:r>
              <a:rPr lang="en-US" sz="3200" b="1" dirty="0" smtClean="0">
                <a:effectLst>
                  <a:outerShdw blurRad="38100" dist="38100" dir="2700000" algn="tl">
                    <a:srgbClr val="000000">
                      <a:alpha val="43137"/>
                    </a:srgbClr>
                  </a:outerShdw>
                </a:effectLst>
              </a:rPr>
              <a:t> son </a:t>
            </a:r>
            <a:r>
              <a:rPr lang="en-US" sz="3200" b="1" dirty="0" err="1" smtClean="0">
                <a:effectLst>
                  <a:outerShdw blurRad="38100" dist="38100" dir="2700000" algn="tl">
                    <a:srgbClr val="000000">
                      <a:alpha val="43137"/>
                    </a:srgbClr>
                  </a:outerShdw>
                </a:effectLst>
              </a:rPr>
              <a:t>más</a:t>
            </a:r>
            <a:r>
              <a:rPr lang="en-US" sz="3200" b="1" dirty="0" smtClean="0">
                <a:effectLst>
                  <a:outerShdw blurRad="38100" dist="38100" dir="2700000" algn="tl">
                    <a:srgbClr val="000000">
                      <a:alpha val="43137"/>
                    </a:srgbClr>
                  </a:outerShdw>
                </a:effectLst>
              </a:rPr>
              <a:t> dados a </a:t>
            </a:r>
            <a:r>
              <a:rPr lang="en-US" sz="3200" b="1" dirty="0" err="1" smtClean="0">
                <a:effectLst>
                  <a:outerShdw blurRad="38100" dist="38100" dir="2700000" algn="tl">
                    <a:srgbClr val="000000">
                      <a:alpha val="43137"/>
                    </a:srgbClr>
                  </a:outerShdw>
                </a:effectLst>
              </a:rPr>
              <a:t>mantener</a:t>
            </a:r>
            <a:r>
              <a:rPr lang="en-US" sz="3200" b="1" dirty="0" smtClean="0">
                <a:effectLst>
                  <a:outerShdw blurRad="38100" dist="38100" dir="2700000" algn="tl">
                    <a:srgbClr val="000000">
                      <a:alpha val="43137"/>
                    </a:srgbClr>
                  </a:outerShdw>
                </a:effectLst>
              </a:rPr>
              <a:t> </a:t>
            </a:r>
            <a:r>
              <a:rPr lang="en-US" sz="3200" b="1" dirty="0" err="1" smtClean="0">
                <a:effectLst>
                  <a:outerShdw blurRad="38100" dist="38100" dir="2700000" algn="tl">
                    <a:srgbClr val="000000">
                      <a:alpha val="43137"/>
                    </a:srgbClr>
                  </a:outerShdw>
                </a:effectLst>
              </a:rPr>
              <a:t>estas</a:t>
            </a:r>
            <a:r>
              <a:rPr lang="en-US" sz="3200" b="1" dirty="0" smtClean="0">
                <a:effectLst>
                  <a:outerShdw blurRad="38100" dist="38100" dir="2700000" algn="tl">
                    <a:srgbClr val="000000">
                      <a:alpha val="43137"/>
                    </a:srgbClr>
                  </a:outerShdw>
                </a:effectLst>
              </a:rPr>
              <a:t> </a:t>
            </a:r>
            <a:r>
              <a:rPr lang="en-US" sz="3200" b="1" dirty="0" err="1" smtClean="0">
                <a:effectLst>
                  <a:outerShdw blurRad="38100" dist="38100" dir="2700000" algn="tl">
                    <a:srgbClr val="000000">
                      <a:alpha val="43137"/>
                    </a:srgbClr>
                  </a:outerShdw>
                </a:effectLst>
              </a:rPr>
              <a:t>creencias</a:t>
            </a:r>
            <a:r>
              <a:rPr lang="en-US" sz="3200" b="1" dirty="0" smtClean="0">
                <a:effectLst>
                  <a:outerShdw blurRad="38100" dist="38100" dir="2700000" algn="tl">
                    <a:srgbClr val="000000">
                      <a:alpha val="43137"/>
                    </a:srgbClr>
                  </a:outerShdw>
                </a:effectLst>
              </a:rPr>
              <a:t> </a:t>
            </a:r>
            <a:r>
              <a:rPr lang="en-US" sz="3200" b="1" dirty="0" err="1" smtClean="0">
                <a:effectLst>
                  <a:outerShdw blurRad="38100" dist="38100" dir="2700000" algn="tl">
                    <a:srgbClr val="000000">
                      <a:alpha val="43137"/>
                    </a:srgbClr>
                  </a:outerShdw>
                </a:effectLst>
              </a:rPr>
              <a:t>religiosas</a:t>
            </a:r>
            <a:r>
              <a:rPr lang="en-US" sz="3200" b="1" dirty="0" smtClean="0">
                <a:effectLst>
                  <a:outerShdw blurRad="38100" dist="38100" dir="2700000" algn="tl">
                    <a:srgbClr val="000000">
                      <a:alpha val="43137"/>
                    </a:srgbClr>
                  </a:outerShdw>
                </a:effectLst>
              </a:rPr>
              <a:t> </a:t>
            </a:r>
            <a:r>
              <a:rPr lang="en-US" sz="3200" b="1" dirty="0" err="1" smtClean="0">
                <a:effectLst>
                  <a:outerShdw blurRad="38100" dist="38100" dir="2700000" algn="tl">
                    <a:srgbClr val="000000">
                      <a:alpha val="43137"/>
                    </a:srgbClr>
                  </a:outerShdw>
                </a:effectLst>
              </a:rPr>
              <a:t>que</a:t>
            </a:r>
            <a:r>
              <a:rPr lang="en-US" sz="3200" b="1" dirty="0" smtClean="0">
                <a:effectLst>
                  <a:outerShdw blurRad="38100" dist="38100" dir="2700000" algn="tl">
                    <a:srgbClr val="000000">
                      <a:alpha val="43137"/>
                    </a:srgbClr>
                  </a:outerShdw>
                </a:effectLst>
              </a:rPr>
              <a:t> los </a:t>
            </a:r>
            <a:r>
              <a:rPr lang="en-US" sz="3200" b="1" dirty="0" err="1" smtClean="0">
                <a:effectLst>
                  <a:outerShdw blurRad="38100" dist="38100" dir="2700000" algn="tl">
                    <a:srgbClr val="000000">
                      <a:alpha val="43137"/>
                    </a:srgbClr>
                  </a:outerShdw>
                </a:effectLst>
              </a:rPr>
              <a:t>adolescentes</a:t>
            </a:r>
            <a:r>
              <a:rPr lang="en-US" sz="3200" b="1" dirty="0" smtClean="0">
                <a:effectLst>
                  <a:outerShdw blurRad="38100" dist="38100" dir="2700000" algn="tl">
                    <a:srgbClr val="000000">
                      <a:alpha val="43137"/>
                    </a:srgbClr>
                  </a:outerShdw>
                </a:effectLst>
              </a:rPr>
              <a:t> de </a:t>
            </a:r>
            <a:r>
              <a:rPr lang="en-US" sz="3200" b="1" dirty="0" err="1" smtClean="0">
                <a:effectLst>
                  <a:outerShdw blurRad="38100" dist="38100" dir="2700000" algn="tl">
                    <a:srgbClr val="000000">
                      <a:alpha val="43137"/>
                    </a:srgbClr>
                  </a:outerShdw>
                </a:effectLst>
              </a:rPr>
              <a:t>otros</a:t>
            </a:r>
            <a:r>
              <a:rPr lang="en-US" sz="3200" b="1" dirty="0" smtClean="0">
                <a:effectLst>
                  <a:outerShdw blurRad="38100" dist="38100" dir="2700000" algn="tl">
                    <a:srgbClr val="000000">
                      <a:alpha val="43137"/>
                    </a:srgbClr>
                  </a:outerShdw>
                </a:effectLst>
              </a:rPr>
              <a:t> </a:t>
            </a:r>
            <a:r>
              <a:rPr lang="en-US" sz="3200" b="1" dirty="0" err="1" smtClean="0">
                <a:effectLst>
                  <a:outerShdw blurRad="38100" dist="38100" dir="2700000" algn="tl">
                    <a:srgbClr val="000000">
                      <a:alpha val="43137"/>
                    </a:srgbClr>
                  </a:outerShdw>
                </a:effectLst>
              </a:rPr>
              <a:t>grupos</a:t>
            </a:r>
            <a:r>
              <a:rPr lang="en-US" sz="3200" b="1" dirty="0" smtClean="0">
                <a:effectLst>
                  <a:outerShdw blurRad="38100" dist="38100" dir="2700000" algn="tl">
                    <a:srgbClr val="000000">
                      <a:alpha val="43137"/>
                    </a:srgbClr>
                  </a:outerShdw>
                </a:effectLst>
              </a:rPr>
              <a:t>. </a:t>
            </a:r>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990600" y="1676400"/>
            <a:ext cx="53340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3. </a:t>
            </a:r>
            <a:r>
              <a:rPr lang="en-US" sz="4000" b="1" dirty="0" err="1" smtClean="0">
                <a:effectLst>
                  <a:outerShdw blurRad="38100" dist="38100" dir="2700000" algn="tl">
                    <a:srgbClr val="000000">
                      <a:alpha val="43137"/>
                    </a:srgbClr>
                  </a:outerShdw>
                </a:effectLst>
                <a:latin typeface="Arial Black" pitchFamily="34" charset="0"/>
              </a:rPr>
              <a:t>Creencias</a:t>
            </a:r>
            <a:r>
              <a:rPr lang="en-US" sz="4000" b="1" dirty="0" smtClean="0">
                <a:effectLst>
                  <a:outerShdw blurRad="38100" dist="38100" dir="2700000" algn="tl">
                    <a:srgbClr val="000000">
                      <a:alpha val="43137"/>
                    </a:srgbClr>
                  </a:outerShdw>
                </a:effectLst>
                <a:latin typeface="Arial Black" pitchFamily="34" charset="0"/>
              </a:rPr>
              <a:t> de </a:t>
            </a:r>
            <a:r>
              <a:rPr lang="en-US" sz="4000" b="1" dirty="0" err="1" smtClean="0">
                <a:effectLst>
                  <a:outerShdw blurRad="38100" dist="38100" dir="2700000" algn="tl">
                    <a:srgbClr val="000000">
                      <a:alpha val="43137"/>
                    </a:srgbClr>
                  </a:outerShdw>
                </a:effectLst>
                <a:latin typeface="Arial Black" pitchFamily="34" charset="0"/>
              </a:rPr>
              <a:t>religiones</a:t>
            </a:r>
            <a:r>
              <a:rPr lang="en-US" sz="4000" b="1" dirty="0" smtClean="0">
                <a:effectLst>
                  <a:outerShdw blurRad="38100" dist="38100" dir="2700000" algn="tl">
                    <a:srgbClr val="000000">
                      <a:alpha val="43137"/>
                    </a:srgbClr>
                  </a:outerShdw>
                </a:effectLst>
                <a:latin typeface="Arial Black" pitchFamily="34" charset="0"/>
              </a:rPr>
              <a:t> </a:t>
            </a:r>
            <a:r>
              <a:rPr lang="en-US" sz="4000" b="1" dirty="0" err="1" smtClean="0">
                <a:effectLst>
                  <a:outerShdw blurRad="38100" dist="38100" dir="2700000" algn="tl">
                    <a:srgbClr val="000000">
                      <a:alpha val="43137"/>
                    </a:srgbClr>
                  </a:outerShdw>
                </a:effectLst>
                <a:latin typeface="Arial Black" pitchFamily="34" charset="0"/>
              </a:rPr>
              <a:t>cristianas</a:t>
            </a:r>
            <a:r>
              <a:rPr lang="en-US" sz="4000" b="1" dirty="0" smtClean="0">
                <a:effectLst>
                  <a:outerShdw blurRad="38100" dist="38100" dir="2700000" algn="tl">
                    <a:srgbClr val="000000">
                      <a:alpha val="43137"/>
                    </a:srgbClr>
                  </a:outerShdw>
                </a:effectLst>
                <a:latin typeface="Arial Black" pitchFamily="34" charset="0"/>
              </a:rPr>
              <a:t> </a:t>
            </a:r>
            <a:endParaRPr lang="en-US" sz="4000" b="1" dirty="0">
              <a:effectLst>
                <a:outerShdw blurRad="38100" dist="38100" dir="2700000" algn="tl">
                  <a:srgbClr val="000000">
                    <a:alpha val="43137"/>
                  </a:srgbClr>
                </a:outerShdw>
              </a:effectLst>
              <a:latin typeface="Arial Black" pitchFamily="34" charset="0"/>
            </a:endParaRPr>
          </a:p>
        </p:txBody>
      </p:sp>
      <p:pic>
        <p:nvPicPr>
          <p:cNvPr id="1032" name="Picture 8" descr="C:\Documents and Settings\KohL\Local Settings\Temporary Internet Files\Content.IE5\9WV4ZQUB\MPj04427610000[1].jpg"/>
          <p:cNvPicPr>
            <a:picLocks noChangeAspect="1" noChangeArrowheads="1"/>
          </p:cNvPicPr>
          <p:nvPr/>
        </p:nvPicPr>
        <p:blipFill>
          <a:blip r:embed="rId3" cstate="print"/>
          <a:srcRect/>
          <a:stretch>
            <a:fillRect/>
          </a:stretch>
        </p:blipFill>
        <p:spPr bwMode="auto">
          <a:xfrm rot="649941">
            <a:off x="6514123" y="1976200"/>
            <a:ext cx="2204843" cy="2374447"/>
          </a:xfrm>
          <a:prstGeom prst="ellipse">
            <a:avLst/>
          </a:prstGeom>
          <a:solidFill>
            <a:srgbClr val="FFFFFF">
              <a:shade val="85000"/>
            </a:srgbClr>
          </a:solidFill>
          <a:ln>
            <a:noFill/>
          </a:ln>
          <a:effectLst>
            <a:reflection blurRad="12700" stA="38000" endPos="28000" dist="5000" dir="5400000" sy="-100000" algn="bl" rotWithShape="0"/>
          </a:effectLst>
        </p:spPr>
      </p:pic>
      <p:sp>
        <p:nvSpPr>
          <p:cNvPr id="21" name="Down Arrow 20"/>
          <p:cNvSpPr/>
          <p:nvPr/>
        </p:nvSpPr>
        <p:spPr>
          <a:xfrm>
            <a:off x="3352800" y="3505200"/>
            <a:ext cx="484632" cy="9144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plus(in)">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amond(in)">
                                      <p:cBhvr>
                                        <p:cTn id="12"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s-US" sz="4000" b="1" dirty="0" smtClean="0">
                <a:effectLst>
                  <a:outerShdw blurRad="38100" dist="38100" dir="2700000" algn="tl">
                    <a:srgbClr val="000000">
                      <a:alpha val="43137"/>
                    </a:srgbClr>
                  </a:outerShdw>
                </a:effectLst>
              </a:rPr>
              <a:t>El estudio nacional de la juventud y la religión </a:t>
            </a:r>
            <a:endParaRPr lang="en-US" sz="4000" b="1" dirty="0">
              <a:effectLst>
                <a:outerShdw blurRad="38100" dist="38100" dir="2700000" algn="tl">
                  <a:srgbClr val="000000">
                    <a:alpha val="43137"/>
                  </a:srgbClr>
                </a:outerShdw>
              </a:effectLst>
            </a:endParaRPr>
          </a:p>
        </p:txBody>
      </p:sp>
      <p:sp>
        <p:nvSpPr>
          <p:cNvPr id="5" name="Plaque 4"/>
          <p:cNvSpPr/>
          <p:nvPr/>
        </p:nvSpPr>
        <p:spPr>
          <a:xfrm>
            <a:off x="457200" y="4267200"/>
            <a:ext cx="8001000" cy="2362200"/>
          </a:xfrm>
          <a:prstGeom prst="plaque">
            <a:avLst/>
          </a:prstGeom>
          <a:ln/>
        </p:spPr>
        <p:style>
          <a:lnRef idx="3">
            <a:schemeClr val="lt1"/>
          </a:lnRef>
          <a:fillRef idx="1">
            <a:schemeClr val="accent6"/>
          </a:fillRef>
          <a:effectRef idx="1">
            <a:schemeClr val="accent6"/>
          </a:effectRef>
          <a:fontRef idx="minor">
            <a:schemeClr val="lt1"/>
          </a:fontRef>
        </p:style>
        <p:txBody>
          <a:bodyPr rtlCol="0" anchor="ctr"/>
          <a:lstStyle/>
          <a:p>
            <a:pPr algn="ctr">
              <a:buFont typeface="Arial" pitchFamily="34" charset="0"/>
              <a:buChar char="•"/>
            </a:pPr>
            <a:r>
              <a:rPr lang="en-US" b="1" dirty="0" smtClean="0">
                <a:effectLst>
                  <a:outerShdw blurRad="38100" dist="38100" dir="2700000" algn="tl">
                    <a:srgbClr val="000000">
                      <a:alpha val="43137"/>
                    </a:srgbClr>
                  </a:outerShdw>
                </a:effectLst>
              </a:rPr>
              <a:t> </a:t>
            </a:r>
          </a:p>
          <a:p>
            <a:pPr algn="ctr">
              <a:buFont typeface="Arial" pitchFamily="34" charset="0"/>
              <a:buChar char="•"/>
            </a:pPr>
            <a:r>
              <a:rPr lang="en-US" sz="2400" b="1" dirty="0" smtClean="0">
                <a:effectLst>
                  <a:outerShdw blurRad="38100" dist="38100" dir="2700000" algn="tl">
                    <a:srgbClr val="000000">
                      <a:alpha val="43137"/>
                    </a:srgbClr>
                  </a:outerShdw>
                </a:effectLst>
              </a:rPr>
              <a:t>La </a:t>
            </a:r>
            <a:r>
              <a:rPr lang="en-US" sz="2400" b="1" dirty="0" err="1" smtClean="0">
                <a:effectLst>
                  <a:outerShdw blurRad="38100" dist="38100" dir="2700000" algn="tl">
                    <a:srgbClr val="000000">
                      <a:alpha val="43137"/>
                    </a:srgbClr>
                  </a:outerShdw>
                </a:effectLst>
              </a:rPr>
              <a:t>mayoría</a:t>
            </a:r>
            <a:r>
              <a:rPr lang="en-US" sz="2400" b="1" dirty="0" smtClean="0">
                <a:effectLst>
                  <a:outerShdw blurRad="38100" dist="38100" dir="2700000" algn="tl">
                    <a:srgbClr val="000000">
                      <a:alpha val="43137"/>
                    </a:srgbClr>
                  </a:outerShdw>
                </a:effectLst>
              </a:rPr>
              <a:t> de los  </a:t>
            </a:r>
            <a:r>
              <a:rPr lang="en-US" sz="2400" b="1" dirty="0" err="1" smtClean="0">
                <a:effectLst>
                  <a:outerShdw blurRad="38100" dist="38100" dir="2700000" algn="tl">
                    <a:srgbClr val="000000">
                      <a:alpha val="43137"/>
                    </a:srgbClr>
                  </a:outerShdw>
                </a:effectLst>
              </a:rPr>
              <a:t>adolescentes</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dicen</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que</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su</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fe</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religiosa</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es</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muy</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importante</a:t>
            </a:r>
            <a:r>
              <a:rPr lang="en-US" sz="2400" b="1" dirty="0" smtClean="0">
                <a:effectLst>
                  <a:outerShdw blurRad="38100" dist="38100" dir="2700000" algn="tl">
                    <a:srgbClr val="000000">
                      <a:alpha val="43137"/>
                    </a:srgbClr>
                  </a:outerShdw>
                </a:effectLst>
              </a:rPr>
              <a:t> en </a:t>
            </a:r>
            <a:r>
              <a:rPr lang="en-US" sz="2400" b="1" dirty="0" err="1" smtClean="0">
                <a:effectLst>
                  <a:outerShdw blurRad="38100" dist="38100" dir="2700000" algn="tl">
                    <a:srgbClr val="000000">
                      <a:alpha val="43137"/>
                    </a:srgbClr>
                  </a:outerShdw>
                </a:effectLst>
              </a:rPr>
              <a:t>sus</a:t>
            </a:r>
            <a:r>
              <a:rPr lang="en-US" sz="2400" b="1" dirty="0" smtClean="0">
                <a:effectLst>
                  <a:outerShdw blurRad="38100" dist="38100" dir="2700000" algn="tl">
                    <a:srgbClr val="000000">
                      <a:alpha val="43137"/>
                    </a:srgbClr>
                  </a:outerShdw>
                </a:effectLst>
              </a:rPr>
              <a:t> </a:t>
            </a:r>
            <a:r>
              <a:rPr lang="en-US" sz="2400" b="1" dirty="0" err="1" smtClean="0">
                <a:effectLst>
                  <a:outerShdw blurRad="38100" dist="38100" dir="2700000" algn="tl">
                    <a:srgbClr val="000000">
                      <a:alpha val="43137"/>
                    </a:srgbClr>
                  </a:outerShdw>
                </a:effectLst>
              </a:rPr>
              <a:t>vidas</a:t>
            </a:r>
            <a:r>
              <a:rPr lang="en-US" sz="2400" b="1" dirty="0" smtClean="0">
                <a:effectLst>
                  <a:outerShdw blurRad="38100" dist="38100" dir="2700000" algn="tl">
                    <a:srgbClr val="000000">
                      <a:alpha val="43137"/>
                    </a:srgbClr>
                  </a:outerShdw>
                </a:effectLst>
              </a:rPr>
              <a:t>.</a:t>
            </a:r>
          </a:p>
          <a:p>
            <a:pPr algn="ctr">
              <a:buFont typeface="Arial" pitchFamily="34" charset="0"/>
              <a:buChar char="•"/>
            </a:pPr>
            <a:r>
              <a:rPr lang="es-US" sz="2400" b="1" dirty="0" smtClean="0">
                <a:effectLst>
                  <a:outerShdw blurRad="38100" dist="38100" dir="2700000" algn="tl">
                    <a:srgbClr val="000000">
                      <a:alpha val="43137"/>
                    </a:srgbClr>
                  </a:outerShdw>
                </a:effectLst>
              </a:rPr>
              <a:t>La mayor parte de ellos han compartido su fe  con alguien  que no profesa su misma fe y han tenido una gran experiencia de adoración. </a:t>
            </a:r>
            <a:endParaRPr lang="en-US" sz="2400" b="1" dirty="0" smtClean="0">
              <a:effectLst>
                <a:outerShdw blurRad="38100" dist="38100" dir="2700000" algn="tl">
                  <a:srgbClr val="000000">
                    <a:alpha val="43137"/>
                  </a:srgbClr>
                </a:outerShdw>
              </a:effectLst>
            </a:endParaRPr>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685800" y="1600200"/>
            <a:ext cx="52578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4. </a:t>
            </a:r>
            <a:r>
              <a:rPr lang="en-US" sz="4000" b="1" dirty="0" err="1" smtClean="0">
                <a:effectLst>
                  <a:outerShdw blurRad="38100" dist="38100" dir="2700000" algn="tl">
                    <a:srgbClr val="000000">
                      <a:alpha val="43137"/>
                    </a:srgbClr>
                  </a:outerShdw>
                </a:effectLst>
                <a:latin typeface="Arial Black" pitchFamily="34" charset="0"/>
              </a:rPr>
              <a:t>Importancia</a:t>
            </a:r>
            <a:r>
              <a:rPr lang="en-US" sz="4000" b="1" dirty="0" smtClean="0">
                <a:effectLst>
                  <a:outerShdw blurRad="38100" dist="38100" dir="2700000" algn="tl">
                    <a:srgbClr val="000000">
                      <a:alpha val="43137"/>
                    </a:srgbClr>
                  </a:outerShdw>
                </a:effectLst>
                <a:latin typeface="Arial Black" pitchFamily="34" charset="0"/>
              </a:rPr>
              <a:t> en la </a:t>
            </a:r>
            <a:r>
              <a:rPr lang="en-US" sz="4000" b="1" dirty="0" err="1" smtClean="0">
                <a:effectLst>
                  <a:outerShdw blurRad="38100" dist="38100" dir="2700000" algn="tl">
                    <a:srgbClr val="000000">
                      <a:alpha val="43137"/>
                    </a:srgbClr>
                  </a:outerShdw>
                </a:effectLst>
                <a:latin typeface="Arial Black" pitchFamily="34" charset="0"/>
              </a:rPr>
              <a:t>fe</a:t>
            </a:r>
            <a:r>
              <a:rPr lang="en-US" sz="4000" b="1" dirty="0" smtClean="0">
                <a:effectLst>
                  <a:outerShdw blurRad="38100" dist="38100" dir="2700000" algn="tl">
                    <a:srgbClr val="000000">
                      <a:alpha val="43137"/>
                    </a:srgbClr>
                  </a:outerShdw>
                </a:effectLst>
                <a:latin typeface="Arial Black" pitchFamily="34" charset="0"/>
              </a:rPr>
              <a:t> </a:t>
            </a:r>
            <a:endParaRPr lang="en-US" sz="4000" b="1" dirty="0">
              <a:effectLst>
                <a:outerShdw blurRad="38100" dist="38100" dir="2700000" algn="tl">
                  <a:srgbClr val="000000">
                    <a:alpha val="43137"/>
                  </a:srgbClr>
                </a:outerShdw>
              </a:effectLst>
              <a:latin typeface="Arial Black" pitchFamily="34" charset="0"/>
            </a:endParaRPr>
          </a:p>
        </p:txBody>
      </p:sp>
      <p:sp>
        <p:nvSpPr>
          <p:cNvPr id="21" name="Down Arrow 20"/>
          <p:cNvSpPr/>
          <p:nvPr/>
        </p:nvSpPr>
        <p:spPr>
          <a:xfrm>
            <a:off x="3276600" y="3429000"/>
            <a:ext cx="484632" cy="8382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pic>
        <p:nvPicPr>
          <p:cNvPr id="10" name="Picture 18" descr="C:\Documents and Settings\MugandaT\Local Settings\Temporary Internet Files\Content.IE5\CIV9F3KS\MPj04395070000[1].jpg"/>
          <p:cNvPicPr>
            <a:picLocks noChangeAspect="1" noChangeArrowheads="1"/>
          </p:cNvPicPr>
          <p:nvPr/>
        </p:nvPicPr>
        <p:blipFill>
          <a:blip r:embed="rId3" cstate="print"/>
          <a:srcRect/>
          <a:stretch>
            <a:fillRect/>
          </a:stretch>
        </p:blipFill>
        <p:spPr bwMode="auto">
          <a:xfrm>
            <a:off x="6096000" y="1676400"/>
            <a:ext cx="2831863"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ox(in)">
                                      <p:cBhvr>
                                        <p:cTn id="7" dur="500"/>
                                        <p:tgtEl>
                                          <p:spTgt spid="9"/>
                                        </p:tgtEl>
                                      </p:cBhvr>
                                    </p:animEffect>
                                  </p:childTnLst>
                                </p:cTn>
                              </p:par>
                            </p:childTnLst>
                          </p:cTn>
                        </p:par>
                        <p:par>
                          <p:cTn id="8" fill="hold">
                            <p:stCondLst>
                              <p:cond delay="500"/>
                            </p:stCondLst>
                            <p:childTnLst>
                              <p:par>
                                <p:cTn id="9" presetID="3" presetClass="entr" presetSubtype="5"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blinds(vertical)">
                                      <p:cBhvr>
                                        <p:cTn id="11" dur="500"/>
                                        <p:tgtEl>
                                          <p:spTgt spid="21"/>
                                        </p:tgtEl>
                                      </p:cBhvr>
                                    </p:animEffect>
                                  </p:childTnLst>
                                </p:cTn>
                              </p:par>
                            </p:childTnLst>
                          </p:cTn>
                        </p:par>
                      </p:childTnLst>
                    </p:cTn>
                  </p:par>
                  <p:par>
                    <p:cTn id="12" fill="hold">
                      <p:stCondLst>
                        <p:cond delay="indefinite"/>
                      </p:stCondLst>
                      <p:childTnLst>
                        <p:par>
                          <p:cTn id="13" fill="hold">
                            <p:stCondLst>
                              <p:cond delay="0"/>
                            </p:stCondLst>
                            <p:childTnLst>
                              <p:par>
                                <p:cTn id="14" presetID="8" presetClass="entr" presetSubtype="16"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diamond(in)">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229600" cy="1435100"/>
          </a:xfrm>
        </p:spPr>
        <p:txBody>
          <a:bodyPr/>
          <a:lstStyle/>
          <a:p>
            <a:pPr algn="ctr"/>
            <a:r>
              <a:rPr lang="es-US" sz="4000" b="1" dirty="0" smtClean="0">
                <a:effectLst>
                  <a:outerShdw blurRad="38100" dist="38100" dir="2700000" algn="tl">
                    <a:srgbClr val="000000">
                      <a:alpha val="43137"/>
                    </a:srgbClr>
                  </a:outerShdw>
                </a:effectLst>
              </a:rPr>
              <a:t>El estudio nacional de la juventud y la religión </a:t>
            </a:r>
            <a:endParaRPr lang="en-US" sz="4000" b="1" dirty="0">
              <a:effectLst>
                <a:outerShdw blurRad="38100" dist="38100" dir="2700000" algn="tl">
                  <a:srgbClr val="000000">
                    <a:alpha val="43137"/>
                  </a:srgbClr>
                </a:outerShdw>
              </a:effectLst>
            </a:endParaRPr>
          </a:p>
        </p:txBody>
      </p:sp>
      <p:sp>
        <p:nvSpPr>
          <p:cNvPr id="8" name="Rectangle 7"/>
          <p:cNvSpPr/>
          <p:nvPr/>
        </p:nvSpPr>
        <p:spPr>
          <a:xfrm>
            <a:off x="0" y="0"/>
            <a:ext cx="381000" cy="6858000"/>
          </a:xfrm>
          <a:prstGeom prst="rect">
            <a:avLst/>
          </a:prstGeom>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9" name="Hexagon 8"/>
          <p:cNvSpPr/>
          <p:nvPr/>
        </p:nvSpPr>
        <p:spPr>
          <a:xfrm>
            <a:off x="685800" y="1600200"/>
            <a:ext cx="5334000" cy="1828800"/>
          </a:xfrm>
          <a:prstGeom prst="hexagon">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sz="4000" b="1" dirty="0" smtClean="0">
                <a:effectLst>
                  <a:outerShdw blurRad="38100" dist="38100" dir="2700000" algn="tl">
                    <a:srgbClr val="000000">
                      <a:alpha val="43137"/>
                    </a:srgbClr>
                  </a:outerShdw>
                </a:effectLst>
                <a:latin typeface="Arial Black" pitchFamily="34" charset="0"/>
              </a:rPr>
              <a:t>5. </a:t>
            </a:r>
            <a:r>
              <a:rPr lang="en-US" sz="4000" b="1" dirty="0" err="1" smtClean="0">
                <a:effectLst>
                  <a:outerShdw blurRad="38100" dist="38100" dir="2700000" algn="tl">
                    <a:srgbClr val="000000">
                      <a:alpha val="43137"/>
                    </a:srgbClr>
                  </a:outerShdw>
                </a:effectLst>
                <a:latin typeface="Arial Black" pitchFamily="34" charset="0"/>
              </a:rPr>
              <a:t>Evaluación</a:t>
            </a:r>
            <a:r>
              <a:rPr lang="en-US" sz="4000" b="1" dirty="0" smtClean="0">
                <a:effectLst>
                  <a:outerShdw blurRad="38100" dist="38100" dir="2700000" algn="tl">
                    <a:srgbClr val="000000">
                      <a:alpha val="43137"/>
                    </a:srgbClr>
                  </a:outerShdw>
                </a:effectLst>
                <a:latin typeface="Arial Black" pitchFamily="34" charset="0"/>
              </a:rPr>
              <a:t> de </a:t>
            </a:r>
            <a:r>
              <a:rPr lang="en-US" sz="4000" b="1" dirty="0" err="1" smtClean="0">
                <a:effectLst>
                  <a:outerShdw blurRad="38100" dist="38100" dir="2700000" algn="tl">
                    <a:srgbClr val="000000">
                      <a:alpha val="43137"/>
                    </a:srgbClr>
                  </a:outerShdw>
                </a:effectLst>
                <a:latin typeface="Arial Black" pitchFamily="34" charset="0"/>
              </a:rPr>
              <a:t>las</a:t>
            </a:r>
            <a:r>
              <a:rPr lang="en-US" sz="4000" b="1" dirty="0" smtClean="0">
                <a:effectLst>
                  <a:outerShdw blurRad="38100" dist="38100" dir="2700000" algn="tl">
                    <a:srgbClr val="000000">
                      <a:alpha val="43137"/>
                    </a:srgbClr>
                  </a:outerShdw>
                </a:effectLst>
                <a:latin typeface="Arial Black" pitchFamily="34" charset="0"/>
              </a:rPr>
              <a:t> </a:t>
            </a:r>
            <a:r>
              <a:rPr lang="en-US" sz="4000" b="1" dirty="0" err="1" smtClean="0">
                <a:effectLst>
                  <a:outerShdw blurRad="38100" dist="38100" dir="2700000" algn="tl">
                    <a:srgbClr val="000000">
                      <a:alpha val="43137"/>
                    </a:srgbClr>
                  </a:outerShdw>
                </a:effectLst>
                <a:latin typeface="Arial Black" pitchFamily="34" charset="0"/>
              </a:rPr>
              <a:t>iglesias</a:t>
            </a:r>
            <a:r>
              <a:rPr lang="en-US" sz="4000" b="1" dirty="0" smtClean="0">
                <a:effectLst>
                  <a:outerShdw blurRad="38100" dist="38100" dir="2700000" algn="tl">
                    <a:srgbClr val="000000">
                      <a:alpha val="43137"/>
                    </a:srgbClr>
                  </a:outerShdw>
                </a:effectLst>
                <a:latin typeface="Arial Black" pitchFamily="34" charset="0"/>
              </a:rPr>
              <a:t> </a:t>
            </a:r>
            <a:endParaRPr lang="en-US" sz="4000" b="1" dirty="0">
              <a:effectLst>
                <a:outerShdw blurRad="38100" dist="38100" dir="2700000" algn="tl">
                  <a:srgbClr val="000000">
                    <a:alpha val="43137"/>
                  </a:srgbClr>
                </a:outerShdw>
              </a:effectLst>
              <a:latin typeface="Arial Black" pitchFamily="34" charset="0"/>
            </a:endParaRPr>
          </a:p>
        </p:txBody>
      </p:sp>
      <p:sp>
        <p:nvSpPr>
          <p:cNvPr id="21" name="Down Arrow 20"/>
          <p:cNvSpPr/>
          <p:nvPr/>
        </p:nvSpPr>
        <p:spPr>
          <a:xfrm>
            <a:off x="3276600" y="3429000"/>
            <a:ext cx="484632" cy="8382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endParaRPr>
          </a:p>
        </p:txBody>
      </p:sp>
      <p:sp>
        <p:nvSpPr>
          <p:cNvPr id="5" name="Pentagon 4"/>
          <p:cNvSpPr/>
          <p:nvPr/>
        </p:nvSpPr>
        <p:spPr>
          <a:xfrm>
            <a:off x="228600" y="4267200"/>
            <a:ext cx="8686800" cy="2362200"/>
          </a:xfrm>
          <a:prstGeom prst="homePlate">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buFont typeface="Arial" pitchFamily="34" charset="0"/>
              <a:buChar char="•"/>
            </a:pPr>
            <a:r>
              <a:rPr lang="en-US" sz="2800" b="1" dirty="0" smtClean="0">
                <a:effectLst>
                  <a:outerShdw blurRad="38100" dist="38100" dir="2700000" algn="tl">
                    <a:srgbClr val="000000">
                      <a:alpha val="43137"/>
                    </a:srgbClr>
                  </a:outerShdw>
                </a:effectLst>
              </a:rPr>
              <a:t>La </a:t>
            </a:r>
            <a:r>
              <a:rPr lang="en-US" sz="2800" b="1" dirty="0" err="1" smtClean="0">
                <a:effectLst>
                  <a:outerShdw blurRad="38100" dist="38100" dir="2700000" algn="tl">
                    <a:srgbClr val="000000">
                      <a:alpha val="43137"/>
                    </a:srgbClr>
                  </a:outerShdw>
                </a:effectLst>
              </a:rPr>
              <a:t>mayoría</a:t>
            </a:r>
            <a:r>
              <a:rPr lang="en-US" sz="2800" b="1" dirty="0" smtClean="0">
                <a:effectLst>
                  <a:outerShdw blurRad="38100" dist="38100" dir="2700000" algn="tl">
                    <a:srgbClr val="000000">
                      <a:alpha val="43137"/>
                    </a:srgbClr>
                  </a:outerShdw>
                </a:effectLst>
              </a:rPr>
              <a:t> de los </a:t>
            </a:r>
            <a:r>
              <a:rPr lang="en-US" sz="2800" b="1" dirty="0" err="1" smtClean="0">
                <a:effectLst>
                  <a:outerShdw blurRad="38100" dist="38100" dir="2700000" algn="tl">
                    <a:srgbClr val="000000">
                      <a:alpha val="43137"/>
                    </a:srgbClr>
                  </a:outerShdw>
                </a:effectLst>
              </a:rPr>
              <a:t>Adolescentes</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expresan</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opiniones</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relativamente</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positivasde</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sus</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iglesias</a:t>
            </a:r>
            <a:r>
              <a:rPr lang="en-US" sz="2800" b="1" dirty="0" smtClean="0">
                <a:effectLst>
                  <a:outerShdw blurRad="38100" dist="38100" dir="2700000" algn="tl">
                    <a:srgbClr val="000000">
                      <a:alpha val="43137"/>
                    </a:srgbClr>
                  </a:outerShdw>
                </a:effectLst>
              </a:rPr>
              <a:t> y de </a:t>
            </a:r>
            <a:r>
              <a:rPr lang="en-US" sz="2800" b="1" dirty="0" err="1" smtClean="0">
                <a:effectLst>
                  <a:outerShdw blurRad="38100" dist="38100" dir="2700000" algn="tl">
                    <a:srgbClr val="000000">
                      <a:alpha val="43137"/>
                    </a:srgbClr>
                  </a:outerShdw>
                </a:effectLst>
              </a:rPr>
              <a:t>sus</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compañeros</a:t>
            </a:r>
            <a:r>
              <a:rPr lang="en-US" sz="2800" b="1" dirty="0" smtClean="0">
                <a:effectLst>
                  <a:outerShdw blurRad="38100" dist="38100" dir="2700000" algn="tl">
                    <a:srgbClr val="000000">
                      <a:alpha val="43137"/>
                    </a:srgbClr>
                  </a:outerShdw>
                </a:effectLst>
              </a:rPr>
              <a:t> </a:t>
            </a:r>
            <a:r>
              <a:rPr lang="en-US" sz="2800" b="1" dirty="0" err="1" smtClean="0">
                <a:effectLst>
                  <a:outerShdw blurRad="38100" dist="38100" dir="2700000" algn="tl">
                    <a:srgbClr val="000000">
                      <a:alpha val="43137"/>
                    </a:srgbClr>
                  </a:outerShdw>
                </a:effectLst>
              </a:rPr>
              <a:t>miembros</a:t>
            </a:r>
            <a:r>
              <a:rPr lang="en-US" sz="2800" b="1" dirty="0" smtClean="0">
                <a:effectLst>
                  <a:outerShdw blurRad="38100" dist="38100" dir="2700000" algn="tl">
                    <a:srgbClr val="000000">
                      <a:alpha val="43137"/>
                    </a:srgbClr>
                  </a:outerShdw>
                </a:effectLst>
              </a:rPr>
              <a:t> de la </a:t>
            </a:r>
            <a:r>
              <a:rPr lang="en-US" sz="2800" b="1" dirty="0" err="1" smtClean="0">
                <a:effectLst>
                  <a:outerShdw blurRad="38100" dist="38100" dir="2700000" algn="tl">
                    <a:srgbClr val="000000">
                      <a:alpha val="43137"/>
                    </a:srgbClr>
                  </a:outerShdw>
                </a:effectLst>
              </a:rPr>
              <a:t>iglesia</a:t>
            </a:r>
            <a:r>
              <a:rPr lang="en-US" sz="2800" b="1" dirty="0" smtClean="0">
                <a:effectLst>
                  <a:outerShdw blurRad="38100" dist="38100" dir="2700000" algn="tl">
                    <a:srgbClr val="000000">
                      <a:alpha val="43137"/>
                    </a:srgbClr>
                  </a:outerShdw>
                </a:effectLst>
              </a:rPr>
              <a:t>.</a:t>
            </a:r>
          </a:p>
          <a:p>
            <a:pPr algn="ctr">
              <a:buFont typeface="Arial" pitchFamily="34" charset="0"/>
              <a:buChar char="•"/>
            </a:pPr>
            <a:r>
              <a:rPr lang="es-US" sz="2800" b="1" dirty="0" smtClean="0">
                <a:effectLst>
                  <a:outerShdw blurRad="38100" dist="38100" dir="2700000" algn="tl">
                    <a:srgbClr val="000000">
                      <a:alpha val="43137"/>
                    </a:srgbClr>
                  </a:outerShdw>
                </a:effectLst>
              </a:rPr>
              <a:t>Seguirían yendo a la iglesia si se da la oportunidad y siempre que su iglesia sea cálida y acogedora .</a:t>
            </a:r>
            <a:endParaRPr lang="en-US" sz="2000" b="1" dirty="0" smtClean="0">
              <a:effectLst>
                <a:outerShdw blurRad="38100" dist="38100" dir="2700000" algn="tl">
                  <a:srgbClr val="000000">
                    <a:alpha val="43137"/>
                  </a:srgbClr>
                </a:outerShdw>
              </a:effectLst>
            </a:endParaRPr>
          </a:p>
        </p:txBody>
      </p:sp>
      <p:pic>
        <p:nvPicPr>
          <p:cNvPr id="5122" name="Picture 2" descr="C:\Documents and Settings\KohL\Local Settings\Temporary Internet Files\Content.IE5\J790EHHX\MPj04393310000[1].jpg"/>
          <p:cNvPicPr>
            <a:picLocks noChangeAspect="1" noChangeArrowheads="1"/>
          </p:cNvPicPr>
          <p:nvPr/>
        </p:nvPicPr>
        <p:blipFill>
          <a:blip r:embed="rId3" cstate="print">
            <a:clrChange>
              <a:clrFrom>
                <a:srgbClr val="FFFFFF"/>
              </a:clrFrom>
              <a:clrTo>
                <a:srgbClr val="FFFFFF">
                  <a:alpha val="0"/>
                </a:srgbClr>
              </a:clrTo>
            </a:clrChange>
            <a:lum bright="10000" contrast="10000"/>
          </a:blip>
          <a:srcRect/>
          <a:stretch>
            <a:fillRect/>
          </a:stretch>
        </p:blipFill>
        <p:spPr bwMode="auto">
          <a:xfrm rot="385480">
            <a:off x="6324600" y="685800"/>
            <a:ext cx="2590800" cy="377516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1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153400" cy="762000"/>
          </a:xfrm>
        </p:spPr>
        <p:txBody>
          <a:bodyPr/>
          <a:lstStyle/>
          <a:p>
            <a:r>
              <a:rPr lang="es-US" sz="2400" b="1" dirty="0" smtClean="0">
                <a:effectLst>
                  <a:outerShdw blurRad="38100" dist="38100" dir="2700000" algn="tl">
                    <a:srgbClr val="000000">
                      <a:alpha val="43137"/>
                    </a:srgbClr>
                  </a:outerShdw>
                </a:effectLst>
              </a:rPr>
              <a:t>Una comparación de las creencias de los Adolescentes nacidos de nuevo con las de los no nacidos de nuevo </a:t>
            </a:r>
            <a:endParaRPr lang="en-US" sz="2400" b="1" dirty="0">
              <a:effectLst>
                <a:outerShdw blurRad="38100" dist="38100" dir="2700000" algn="tl">
                  <a:srgbClr val="000000">
                    <a:alpha val="43137"/>
                  </a:srgbClr>
                </a:outerShdw>
              </a:effectLst>
            </a:endParaRPr>
          </a:p>
        </p:txBody>
      </p:sp>
      <p:graphicFrame>
        <p:nvGraphicFramePr>
          <p:cNvPr id="9" name="Content Placeholder 8"/>
          <p:cNvGraphicFramePr>
            <a:graphicFrameLocks noGrp="1"/>
          </p:cNvGraphicFramePr>
          <p:nvPr>
            <p:ph sz="half" idx="1"/>
          </p:nvPr>
        </p:nvGraphicFramePr>
        <p:xfrm>
          <a:off x="381001" y="1676400"/>
          <a:ext cx="8458198" cy="4884082"/>
        </p:xfrm>
        <a:graphic>
          <a:graphicData uri="http://schemas.openxmlformats.org/drawingml/2006/table">
            <a:tbl>
              <a:tblPr firstRow="1" bandRow="1">
                <a:effectLst>
                  <a:outerShdw blurRad="50800" dist="38100" algn="l" rotWithShape="0">
                    <a:prstClr val="black">
                      <a:alpha val="40000"/>
                    </a:prstClr>
                  </a:outerShdw>
                </a:effectLst>
                <a:tableStyleId>{5C22544A-7EE6-4342-B048-85BDC9FD1C3A}</a:tableStyleId>
              </a:tblPr>
              <a:tblGrid>
                <a:gridCol w="4076242"/>
                <a:gridCol w="1105357"/>
                <a:gridCol w="1112875"/>
                <a:gridCol w="1081862"/>
                <a:gridCol w="1081862"/>
              </a:tblGrid>
              <a:tr h="400556">
                <a:tc rowSpan="2">
                  <a:txBody>
                    <a:bodyPr/>
                    <a:lstStyle/>
                    <a:p>
                      <a:r>
                        <a:rPr lang="es-US" sz="2400" dirty="0" smtClean="0">
                          <a:solidFill>
                            <a:schemeClr val="bg1"/>
                          </a:solidFill>
                        </a:rPr>
                        <a:t>Declaraciones</a:t>
                      </a:r>
                      <a:r>
                        <a:rPr lang="es-US" sz="2400" baseline="0" dirty="0" smtClean="0">
                          <a:solidFill>
                            <a:schemeClr val="bg1"/>
                          </a:solidFill>
                        </a:rPr>
                        <a:t> </a:t>
                      </a:r>
                      <a:endParaRPr lang="en-US" sz="2400" dirty="0">
                        <a:solidFill>
                          <a:schemeClr val="bg1"/>
                        </a:solidFill>
                      </a:endParaRPr>
                    </a:p>
                  </a:txBody>
                  <a:tcPr>
                    <a:lnR w="12700" cap="flat" cmpd="sng" algn="ctr">
                      <a:solidFill>
                        <a:schemeClr val="tx1"/>
                      </a:solidFill>
                      <a:prstDash val="solid"/>
                      <a:round/>
                      <a:headEnd type="none" w="med" len="med"/>
                      <a:tailEnd type="none" w="med" len="med"/>
                    </a:lnR>
                  </a:tcPr>
                </a:tc>
                <a:tc gridSpan="2">
                  <a:txBody>
                    <a:bodyPr/>
                    <a:lstStyle/>
                    <a:p>
                      <a:r>
                        <a:rPr lang="es-US" dirty="0" smtClean="0">
                          <a:solidFill>
                            <a:schemeClr val="bg1"/>
                          </a:solidFill>
                        </a:rPr>
                        <a:t>Nacidos de nuevo</a:t>
                      </a:r>
                      <a:endParaRPr lang="en-US" dirty="0">
                        <a:solidFill>
                          <a:schemeClr val="bg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2">
                  <a:txBody>
                    <a:bodyPr/>
                    <a:lstStyle/>
                    <a:p>
                      <a:r>
                        <a:rPr lang="es-US" dirty="0" smtClean="0">
                          <a:solidFill>
                            <a:schemeClr val="bg1"/>
                          </a:solidFill>
                        </a:rPr>
                        <a:t>No nacidos de nuevo</a:t>
                      </a:r>
                      <a:endParaRPr lang="en-US" dirty="0">
                        <a:solidFill>
                          <a:schemeClr val="bg1"/>
                        </a:solidFill>
                      </a:endParaRPr>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lnB w="12700" cap="flat" cmpd="sng" algn="ctr">
                      <a:solidFill>
                        <a:schemeClr val="tx1"/>
                      </a:solidFill>
                      <a:prstDash val="solid"/>
                      <a:round/>
                      <a:headEnd type="none" w="med" len="med"/>
                      <a:tailEnd type="none" w="med" len="med"/>
                    </a:lnB>
                  </a:tcPr>
                </a:tc>
              </a:tr>
              <a:tr h="400556">
                <a:tc vMerge="1">
                  <a:txBody>
                    <a:bodyPr/>
                    <a:lstStyle/>
                    <a:p>
                      <a:endParaRPr lang="en-US"/>
                    </a:p>
                  </a:txBody>
                  <a:tcPr/>
                </a:tc>
                <a:tc>
                  <a:txBody>
                    <a:bodyPr/>
                    <a:lstStyle/>
                    <a:p>
                      <a:r>
                        <a:rPr lang="es-US" sz="2400" b="1" dirty="0" smtClean="0">
                          <a:latin typeface="Times New Roman" pitchFamily="18" charset="0"/>
                          <a:cs typeface="Times New Roman" pitchFamily="18" charset="0"/>
                        </a:rPr>
                        <a:t>SI</a:t>
                      </a:r>
                      <a:r>
                        <a:rPr lang="es-US" b="1" baseline="0"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US" sz="2400" b="1" dirty="0" smtClean="0"/>
                        <a:t>NO</a:t>
                      </a:r>
                      <a:endParaRPr lang="en-US" sz="24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s-US" sz="2400" b="1" dirty="0" smtClean="0">
                          <a:solidFill>
                            <a:schemeClr val="bg1"/>
                          </a:solidFill>
                          <a:latin typeface="Times New Roman" pitchFamily="18" charset="0"/>
                          <a:cs typeface="Times New Roman" pitchFamily="18" charset="0"/>
                        </a:rPr>
                        <a:t>SI</a:t>
                      </a:r>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c>
                  <a:txBody>
                    <a:bodyPr/>
                    <a:lstStyle/>
                    <a:p>
                      <a:r>
                        <a:rPr lang="es-US" sz="2400" b="1" dirty="0" smtClean="0">
                          <a:solidFill>
                            <a:schemeClr val="bg1"/>
                          </a:solidFill>
                          <a:latin typeface="Times New Roman" pitchFamily="18" charset="0"/>
                          <a:cs typeface="Times New Roman" pitchFamily="18" charset="0"/>
                        </a:rPr>
                        <a:t>NO</a:t>
                      </a:r>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r>
              <a:tr h="704681">
                <a:tc>
                  <a:txBody>
                    <a:bodyPr/>
                    <a:lstStyle/>
                    <a:p>
                      <a:r>
                        <a:rPr lang="es-US" sz="2000" b="1" dirty="0" smtClean="0"/>
                        <a:t>La</a:t>
                      </a:r>
                      <a:r>
                        <a:rPr lang="es-US" sz="2000" b="1" baseline="0" dirty="0" smtClean="0"/>
                        <a:t> biblia es completamente precisa en todas sus enseñanzas</a:t>
                      </a:r>
                      <a:endParaRPr lang="en-US" sz="2000" b="1" dirty="0"/>
                    </a:p>
                  </a:txBody>
                  <a:tcPr>
                    <a:lnR w="12700" cap="flat" cmpd="sng" algn="ctr">
                      <a:solidFill>
                        <a:schemeClr val="tx1"/>
                      </a:solidFill>
                      <a:prstDash val="solid"/>
                      <a:round/>
                      <a:headEnd type="none" w="med" len="med"/>
                      <a:tailEnd type="none" w="med" len="med"/>
                    </a:lnR>
                  </a:tcPr>
                </a:tc>
                <a:tc>
                  <a:txBody>
                    <a:bodyPr/>
                    <a:lstStyle/>
                    <a:p>
                      <a:r>
                        <a:rPr lang="es-US" sz="2400" b="1" dirty="0" smtClean="0">
                          <a:solidFill>
                            <a:schemeClr val="bg1"/>
                          </a:solidFill>
                        </a:rPr>
                        <a:t>86%</a:t>
                      </a:r>
                      <a:endParaRPr lang="en-US" sz="2400" b="1" dirty="0">
                        <a:solidFill>
                          <a:schemeClr val="bg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s-US" sz="2400" b="1" dirty="0" smtClean="0"/>
                        <a:t>13%</a:t>
                      </a:r>
                      <a:endParaRPr lang="en-US" sz="2400" b="1" dirty="0"/>
                    </a:p>
                  </a:txBody>
                  <a:tcPr/>
                </a:tc>
                <a:tc>
                  <a:txBody>
                    <a:bodyPr/>
                    <a:lstStyle/>
                    <a:p>
                      <a:r>
                        <a:rPr lang="es-US" sz="2400" b="1" dirty="0" smtClean="0">
                          <a:solidFill>
                            <a:schemeClr val="bg1"/>
                          </a:solidFill>
                        </a:rPr>
                        <a:t>50%</a:t>
                      </a:r>
                      <a:endParaRPr lang="en-US" sz="2400" b="1" dirty="0">
                        <a:solidFill>
                          <a:schemeClr val="bg1"/>
                        </a:solidFill>
                      </a:endParaRPr>
                    </a:p>
                  </a:txBody>
                  <a:tcPr/>
                </a:tc>
                <a:tc>
                  <a:txBody>
                    <a:bodyPr/>
                    <a:lstStyle/>
                    <a:p>
                      <a:r>
                        <a:rPr lang="es-US" sz="2400" b="1" dirty="0" smtClean="0">
                          <a:solidFill>
                            <a:schemeClr val="bg1"/>
                          </a:solidFill>
                        </a:rPr>
                        <a:t>47%</a:t>
                      </a:r>
                      <a:endParaRPr lang="en-US" sz="2400" b="1" dirty="0">
                        <a:solidFill>
                          <a:schemeClr val="bg1"/>
                        </a:solidFill>
                      </a:endParaRPr>
                    </a:p>
                  </a:txBody>
                  <a:tcPr/>
                </a:tc>
              </a:tr>
              <a:tr h="704681">
                <a:tc>
                  <a:txBody>
                    <a:bodyPr/>
                    <a:lstStyle/>
                    <a:p>
                      <a:r>
                        <a:rPr lang="es-US" sz="1800" b="1" dirty="0" smtClean="0">
                          <a:latin typeface="+mn-lt"/>
                          <a:cs typeface="Times New Roman" pitchFamily="18" charset="0"/>
                        </a:rPr>
                        <a:t>Tú,</a:t>
                      </a:r>
                      <a:r>
                        <a:rPr lang="es-US" sz="1800" b="1" baseline="0" dirty="0" smtClean="0">
                          <a:latin typeface="+mn-lt"/>
                          <a:cs typeface="Times New Roman" pitchFamily="18" charset="0"/>
                        </a:rPr>
                        <a:t> personalmente, tienes la responsabilidad de hablarles a otros de tus creencias religiosas </a:t>
                      </a:r>
                      <a:endParaRPr lang="en-US" sz="1800" b="1" dirty="0">
                        <a:latin typeface="+mn-lt"/>
                        <a:cs typeface="Times New Roman" pitchFamily="18" charset="0"/>
                      </a:endParaRPr>
                    </a:p>
                  </a:txBody>
                  <a:tcPr>
                    <a:lnR w="12700" cap="flat" cmpd="sng" algn="ctr">
                      <a:solidFill>
                        <a:schemeClr val="tx1"/>
                      </a:solidFill>
                      <a:prstDash val="solid"/>
                      <a:round/>
                      <a:headEnd type="none" w="med" len="med"/>
                      <a:tailEnd type="none" w="med" len="med"/>
                    </a:lnR>
                  </a:tcPr>
                </a:tc>
                <a:tc>
                  <a:txBody>
                    <a:bodyPr/>
                    <a:lstStyle/>
                    <a:p>
                      <a:r>
                        <a:rPr lang="es-US" sz="2400" b="1" dirty="0" smtClean="0"/>
                        <a:t>79</a:t>
                      </a:r>
                      <a:endParaRPr lang="en-US" sz="2400" b="1" dirty="0"/>
                    </a:p>
                  </a:txBody>
                  <a:tcPr>
                    <a:lnL w="12700" cap="flat" cmpd="sng" algn="ctr">
                      <a:solidFill>
                        <a:schemeClr val="tx1"/>
                      </a:solidFill>
                      <a:prstDash val="solid"/>
                      <a:round/>
                      <a:headEnd type="none" w="med" len="med"/>
                      <a:tailEnd type="none" w="med" len="med"/>
                    </a:lnL>
                  </a:tcPr>
                </a:tc>
                <a:tc>
                  <a:txBody>
                    <a:bodyPr/>
                    <a:lstStyle/>
                    <a:p>
                      <a:r>
                        <a:rPr lang="es-US" sz="2400" b="1" dirty="0" smtClean="0"/>
                        <a:t>21</a:t>
                      </a:r>
                      <a:endParaRPr lang="en-US" sz="2400" b="1" dirty="0"/>
                    </a:p>
                  </a:txBody>
                  <a:tcPr/>
                </a:tc>
                <a:tc>
                  <a:txBody>
                    <a:bodyPr/>
                    <a:lstStyle/>
                    <a:p>
                      <a:r>
                        <a:rPr lang="es-US" sz="2400" b="1" dirty="0" smtClean="0"/>
                        <a:t>44</a:t>
                      </a:r>
                      <a:endParaRPr lang="en-US" sz="2400" b="1" dirty="0"/>
                    </a:p>
                  </a:txBody>
                  <a:tcPr/>
                </a:tc>
                <a:tc>
                  <a:txBody>
                    <a:bodyPr/>
                    <a:lstStyle/>
                    <a:p>
                      <a:r>
                        <a:rPr lang="es-US" sz="2400" b="1" dirty="0" smtClean="0"/>
                        <a:t>55</a:t>
                      </a:r>
                      <a:endParaRPr lang="en-US" sz="2400" b="1" dirty="0"/>
                    </a:p>
                  </a:txBody>
                  <a:tcPr/>
                </a:tc>
              </a:tr>
              <a:tr h="704681">
                <a:tc>
                  <a:txBody>
                    <a:bodyPr/>
                    <a:lstStyle/>
                    <a:p>
                      <a:r>
                        <a:rPr lang="es-US" b="1" dirty="0" smtClean="0">
                          <a:solidFill>
                            <a:schemeClr val="bg1"/>
                          </a:solidFill>
                        </a:rPr>
                        <a:t>Satanás,</a:t>
                      </a:r>
                      <a:r>
                        <a:rPr lang="es-US" b="1" baseline="0" dirty="0" smtClean="0">
                          <a:solidFill>
                            <a:schemeClr val="bg1"/>
                          </a:solidFill>
                        </a:rPr>
                        <a:t> no es un ser viviente sino un símbolo del mal </a:t>
                      </a:r>
                      <a:endParaRPr lang="en-US" b="1" dirty="0" smtClean="0">
                        <a:solidFill>
                          <a:schemeClr val="bg1"/>
                        </a:solidFill>
                      </a:endParaRPr>
                    </a:p>
                  </a:txBody>
                  <a:tcPr/>
                </a:tc>
                <a:tc>
                  <a:txBody>
                    <a:bodyPr/>
                    <a:lstStyle/>
                    <a:p>
                      <a:r>
                        <a:rPr lang="es-US" sz="2400" b="1" dirty="0" smtClean="0"/>
                        <a:t>55</a:t>
                      </a:r>
                      <a:endParaRPr lang="en-US" sz="2400" b="1" dirty="0"/>
                    </a:p>
                  </a:txBody>
                  <a:tcPr/>
                </a:tc>
                <a:tc>
                  <a:txBody>
                    <a:bodyPr/>
                    <a:lstStyle/>
                    <a:p>
                      <a:r>
                        <a:rPr lang="es-US" sz="2400" b="1" dirty="0" smtClean="0"/>
                        <a:t>41</a:t>
                      </a:r>
                      <a:endParaRPr lang="en-US" sz="2400" b="1" dirty="0"/>
                    </a:p>
                  </a:txBody>
                  <a:tcPr/>
                </a:tc>
                <a:tc>
                  <a:txBody>
                    <a:bodyPr/>
                    <a:lstStyle/>
                    <a:p>
                      <a:r>
                        <a:rPr lang="es-US" sz="2400" b="1" dirty="0" smtClean="0"/>
                        <a:t>68</a:t>
                      </a:r>
                      <a:endParaRPr lang="en-US" sz="2400" b="1" dirty="0"/>
                    </a:p>
                  </a:txBody>
                  <a:tcPr/>
                </a:tc>
                <a:tc>
                  <a:txBody>
                    <a:bodyPr/>
                    <a:lstStyle/>
                    <a:p>
                      <a:r>
                        <a:rPr lang="es-US" sz="2400" b="1" dirty="0" smtClean="0"/>
                        <a:t>27</a:t>
                      </a:r>
                      <a:endParaRPr lang="en-US" sz="2400" b="1" dirty="0"/>
                    </a:p>
                  </a:txBody>
                  <a:tcPr/>
                </a:tc>
              </a:tr>
              <a:tr h="1409362">
                <a:tc>
                  <a:txBody>
                    <a:bodyPr/>
                    <a:lstStyle/>
                    <a:p>
                      <a:endParaRPr lang="en-US" dirty="0" smtClean="0"/>
                    </a:p>
                    <a:p>
                      <a:r>
                        <a:rPr lang="en-US" sz="1800" b="1" dirty="0" smtClean="0"/>
                        <a:t>  </a:t>
                      </a:r>
                      <a:r>
                        <a:rPr lang="en-US" sz="1800" b="1" dirty="0" smtClean="0">
                          <a:latin typeface="+mn-lt"/>
                        </a:rPr>
                        <a:t>Si</a:t>
                      </a:r>
                      <a:r>
                        <a:rPr lang="en-US" sz="1800" b="1" baseline="0" dirty="0" smtClean="0">
                          <a:latin typeface="+mn-lt"/>
                        </a:rPr>
                        <a:t> </a:t>
                      </a:r>
                      <a:r>
                        <a:rPr lang="en-US" sz="1800" b="1" baseline="0" dirty="0" err="1" smtClean="0">
                          <a:latin typeface="+mn-lt"/>
                        </a:rPr>
                        <a:t>una</a:t>
                      </a:r>
                      <a:r>
                        <a:rPr lang="en-US" sz="1800" b="1" baseline="0" dirty="0" smtClean="0">
                          <a:latin typeface="+mn-lt"/>
                        </a:rPr>
                        <a:t> persona </a:t>
                      </a:r>
                      <a:r>
                        <a:rPr lang="en-US" sz="1800" b="1" baseline="0" dirty="0" err="1" smtClean="0">
                          <a:latin typeface="+mn-lt"/>
                        </a:rPr>
                        <a:t>es</a:t>
                      </a:r>
                      <a:r>
                        <a:rPr lang="en-US" sz="1800" b="1" baseline="0" dirty="0" smtClean="0">
                          <a:latin typeface="+mn-lt"/>
                        </a:rPr>
                        <a:t> </a:t>
                      </a:r>
                      <a:r>
                        <a:rPr lang="en-US" sz="1800" b="1" baseline="0" dirty="0" err="1" smtClean="0">
                          <a:latin typeface="+mn-lt"/>
                        </a:rPr>
                        <a:t>por</a:t>
                      </a:r>
                      <a:r>
                        <a:rPr lang="en-US" sz="1800" b="1" baseline="0" dirty="0" smtClean="0">
                          <a:latin typeface="+mn-lt"/>
                        </a:rPr>
                        <a:t> lo general </a:t>
                      </a:r>
                      <a:r>
                        <a:rPr lang="en-US" sz="1800" b="1" baseline="0" dirty="0" err="1" smtClean="0">
                          <a:latin typeface="+mn-lt"/>
                        </a:rPr>
                        <a:t>buena</a:t>
                      </a:r>
                      <a:r>
                        <a:rPr lang="en-US" sz="1800" b="1" baseline="0" dirty="0" smtClean="0">
                          <a:latin typeface="+mn-lt"/>
                        </a:rPr>
                        <a:t> o </a:t>
                      </a:r>
                      <a:r>
                        <a:rPr lang="en-US" sz="1800" b="1" baseline="0" dirty="0" err="1" smtClean="0">
                          <a:latin typeface="+mn-lt"/>
                        </a:rPr>
                        <a:t>hace</a:t>
                      </a:r>
                      <a:r>
                        <a:rPr lang="en-US" sz="1800" b="1" baseline="0" dirty="0" smtClean="0">
                          <a:latin typeface="+mn-lt"/>
                        </a:rPr>
                        <a:t> </a:t>
                      </a:r>
                      <a:r>
                        <a:rPr lang="en-US" sz="1800" b="1" baseline="0" dirty="0" err="1" smtClean="0">
                          <a:latin typeface="+mn-lt"/>
                        </a:rPr>
                        <a:t>suficientes</a:t>
                      </a:r>
                      <a:r>
                        <a:rPr lang="en-US" sz="1800" b="1" baseline="0" dirty="0" smtClean="0">
                          <a:latin typeface="+mn-lt"/>
                        </a:rPr>
                        <a:t> </a:t>
                      </a:r>
                      <a:r>
                        <a:rPr lang="en-US" sz="1800" b="1" baseline="0" dirty="0" err="1" smtClean="0">
                          <a:latin typeface="+mn-lt"/>
                        </a:rPr>
                        <a:t>cosas</a:t>
                      </a:r>
                      <a:r>
                        <a:rPr lang="en-US" sz="1800" b="1" baseline="0" dirty="0" smtClean="0">
                          <a:latin typeface="+mn-lt"/>
                        </a:rPr>
                        <a:t> </a:t>
                      </a:r>
                      <a:r>
                        <a:rPr lang="en-US" sz="1800" b="1" baseline="0" dirty="0" err="1" smtClean="0">
                          <a:latin typeface="+mn-lt"/>
                        </a:rPr>
                        <a:t>buenas</a:t>
                      </a:r>
                      <a:r>
                        <a:rPr lang="en-US" sz="1800" b="1" baseline="0" dirty="0" smtClean="0">
                          <a:latin typeface="+mn-lt"/>
                        </a:rPr>
                        <a:t> </a:t>
                      </a:r>
                      <a:r>
                        <a:rPr lang="en-US" sz="1800" b="1" baseline="0" dirty="0" err="1" smtClean="0">
                          <a:latin typeface="+mn-lt"/>
                        </a:rPr>
                        <a:t>por</a:t>
                      </a:r>
                      <a:r>
                        <a:rPr lang="en-US" sz="1800" b="1" baseline="0" dirty="0" smtClean="0">
                          <a:latin typeface="+mn-lt"/>
                        </a:rPr>
                        <a:t> </a:t>
                      </a:r>
                      <a:r>
                        <a:rPr lang="en-US" sz="1800" b="1" baseline="0" dirty="0" err="1" smtClean="0">
                          <a:latin typeface="+mn-lt"/>
                        </a:rPr>
                        <a:t>otros</a:t>
                      </a:r>
                      <a:r>
                        <a:rPr lang="en-US" sz="1800" b="1" baseline="0" dirty="0" smtClean="0">
                          <a:latin typeface="+mn-lt"/>
                        </a:rPr>
                        <a:t> </a:t>
                      </a:r>
                      <a:r>
                        <a:rPr lang="en-US" sz="1800" b="1" baseline="0" dirty="0" err="1" smtClean="0">
                          <a:latin typeface="+mn-lt"/>
                        </a:rPr>
                        <a:t>durante</a:t>
                      </a:r>
                      <a:r>
                        <a:rPr lang="en-US" sz="1800" b="1" baseline="0" dirty="0" smtClean="0">
                          <a:latin typeface="+mn-lt"/>
                        </a:rPr>
                        <a:t> </a:t>
                      </a:r>
                      <a:r>
                        <a:rPr lang="en-US" sz="1800" b="1" baseline="0" dirty="0" err="1" smtClean="0">
                          <a:latin typeface="+mn-lt"/>
                        </a:rPr>
                        <a:t>su</a:t>
                      </a:r>
                      <a:r>
                        <a:rPr lang="en-US" sz="1800" b="1" baseline="0" dirty="0" smtClean="0">
                          <a:latin typeface="+mn-lt"/>
                        </a:rPr>
                        <a:t> </a:t>
                      </a:r>
                      <a:r>
                        <a:rPr lang="en-US" sz="1800" b="1" baseline="0" dirty="0" err="1" smtClean="0">
                          <a:latin typeface="+mn-lt"/>
                        </a:rPr>
                        <a:t>vida</a:t>
                      </a:r>
                      <a:r>
                        <a:rPr lang="en-US" sz="1800" b="1" baseline="0" dirty="0" smtClean="0">
                          <a:latin typeface="+mn-lt"/>
                        </a:rPr>
                        <a:t>, </a:t>
                      </a:r>
                      <a:r>
                        <a:rPr lang="en-US" sz="1800" b="1" baseline="0" dirty="0" err="1" smtClean="0">
                          <a:latin typeface="+mn-lt"/>
                        </a:rPr>
                        <a:t>él</a:t>
                      </a:r>
                      <a:r>
                        <a:rPr lang="en-US" sz="1800" b="1" baseline="0" dirty="0" smtClean="0">
                          <a:latin typeface="+mn-lt"/>
                        </a:rPr>
                        <a:t> o </a:t>
                      </a:r>
                      <a:r>
                        <a:rPr lang="en-US" sz="1800" b="1" baseline="0" dirty="0" err="1" smtClean="0">
                          <a:latin typeface="+mn-lt"/>
                        </a:rPr>
                        <a:t>ella</a:t>
                      </a:r>
                      <a:r>
                        <a:rPr lang="en-US" sz="1800" b="1" baseline="0" dirty="0" smtClean="0">
                          <a:latin typeface="+mn-lt"/>
                        </a:rPr>
                        <a:t> se </a:t>
                      </a:r>
                      <a:r>
                        <a:rPr lang="en-US" sz="1800" b="1" baseline="0" dirty="0" err="1" smtClean="0">
                          <a:latin typeface="+mn-lt"/>
                        </a:rPr>
                        <a:t>ganarán</a:t>
                      </a:r>
                      <a:r>
                        <a:rPr lang="en-US" sz="1800" b="1" baseline="0" dirty="0" smtClean="0">
                          <a:latin typeface="+mn-lt"/>
                        </a:rPr>
                        <a:t> un </a:t>
                      </a:r>
                      <a:r>
                        <a:rPr lang="en-US" sz="1800" b="1" baseline="0" dirty="0" err="1" smtClean="0">
                          <a:latin typeface="+mn-lt"/>
                        </a:rPr>
                        <a:t>lugar</a:t>
                      </a:r>
                      <a:r>
                        <a:rPr lang="en-US" sz="1800" b="1" baseline="0" dirty="0" smtClean="0">
                          <a:latin typeface="+mn-lt"/>
                        </a:rPr>
                        <a:t> en el </a:t>
                      </a:r>
                      <a:r>
                        <a:rPr lang="en-US" sz="1800" b="1" baseline="0" dirty="0" err="1" smtClean="0">
                          <a:latin typeface="+mn-lt"/>
                        </a:rPr>
                        <a:t>cielo</a:t>
                      </a:r>
                      <a:r>
                        <a:rPr lang="en-US" sz="1800" b="1" baseline="0" dirty="0" smtClean="0">
                          <a:latin typeface="+mn-lt"/>
                        </a:rPr>
                        <a:t> </a:t>
                      </a:r>
                      <a:endParaRPr lang="en-US" sz="1800" b="1" dirty="0"/>
                    </a:p>
                  </a:txBody>
                  <a:tcPr/>
                </a:tc>
                <a:tc>
                  <a:txBody>
                    <a:bodyPr/>
                    <a:lstStyle/>
                    <a:p>
                      <a:r>
                        <a:rPr lang="en-US" sz="2400" b="1" dirty="0" smtClean="0"/>
                        <a:t>  </a:t>
                      </a:r>
                      <a:r>
                        <a:rPr lang="en-US" sz="2400" b="1" baseline="0" dirty="0" smtClean="0"/>
                        <a:t> 48</a:t>
                      </a:r>
                      <a:endParaRPr lang="en-US" sz="2400" b="1" dirty="0"/>
                    </a:p>
                  </a:txBody>
                  <a:tcPr/>
                </a:tc>
                <a:tc>
                  <a:txBody>
                    <a:bodyPr/>
                    <a:lstStyle/>
                    <a:p>
                      <a:r>
                        <a:rPr lang="en-US" sz="2800" b="0" dirty="0" smtClean="0"/>
                        <a:t>52 </a:t>
                      </a:r>
                      <a:endParaRPr lang="en-US" sz="2800" b="0" dirty="0"/>
                    </a:p>
                  </a:txBody>
                  <a:tcPr/>
                </a:tc>
                <a:tc>
                  <a:txBody>
                    <a:bodyPr/>
                    <a:lstStyle/>
                    <a:p>
                      <a:r>
                        <a:rPr lang="en-US" sz="2400" dirty="0" smtClean="0"/>
                        <a:t>    67</a:t>
                      </a:r>
                      <a:endParaRPr lang="en-US" sz="2400" dirty="0"/>
                    </a:p>
                  </a:txBody>
                  <a:tcPr/>
                </a:tc>
                <a:tc>
                  <a:txBody>
                    <a:bodyPr/>
                    <a:lstStyle/>
                    <a:p>
                      <a:r>
                        <a:rPr lang="en-US" sz="2400" dirty="0" smtClean="0"/>
                        <a:t>31   </a:t>
                      </a:r>
                      <a:endParaRPr lang="en-US" sz="2400" dirty="0"/>
                    </a:p>
                  </a:txBody>
                  <a:tcPr/>
                </a:tc>
              </a:tr>
            </a:tbl>
          </a:graphicData>
        </a:graphic>
      </p:graphicFrame>
    </p:spTree>
  </p:cSld>
  <p:clrMapOvr>
    <a:masterClrMapping/>
  </p:clrMapOvr>
  <p:transition>
    <p:strips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153400" cy="762000"/>
          </a:xfrm>
        </p:spPr>
        <p:txBody>
          <a:bodyPr/>
          <a:lstStyle/>
          <a:p>
            <a:r>
              <a:rPr lang="es-US" sz="2400" b="1" dirty="0" smtClean="0">
                <a:effectLst>
                  <a:outerShdw blurRad="38100" dist="38100" dir="2700000" algn="tl">
                    <a:srgbClr val="000000">
                      <a:alpha val="43137"/>
                    </a:srgbClr>
                  </a:outerShdw>
                </a:effectLst>
              </a:rPr>
              <a:t>Una comparación de las creencias de los Adolescentes nacidos de nuevo con las de los no nacidos de nuevo </a:t>
            </a:r>
            <a:endParaRPr lang="en-US" sz="2400" b="1" dirty="0">
              <a:effectLst>
                <a:outerShdw blurRad="38100" dist="38100" dir="2700000" algn="tl">
                  <a:srgbClr val="000000">
                    <a:alpha val="43137"/>
                  </a:srgbClr>
                </a:outerShdw>
              </a:effectLst>
            </a:endParaRPr>
          </a:p>
        </p:txBody>
      </p:sp>
      <p:graphicFrame>
        <p:nvGraphicFramePr>
          <p:cNvPr id="9" name="Content Placeholder 8"/>
          <p:cNvGraphicFramePr>
            <a:graphicFrameLocks noGrp="1"/>
          </p:cNvGraphicFramePr>
          <p:nvPr>
            <p:ph sz="half" idx="1"/>
          </p:nvPr>
        </p:nvGraphicFramePr>
        <p:xfrm>
          <a:off x="381000" y="1643675"/>
          <a:ext cx="8458198" cy="5120640"/>
        </p:xfrm>
        <a:graphic>
          <a:graphicData uri="http://schemas.openxmlformats.org/drawingml/2006/table">
            <a:tbl>
              <a:tblPr firstRow="1" bandRow="1">
                <a:effectLst>
                  <a:outerShdw blurRad="50800" dist="38100" algn="l" rotWithShape="0">
                    <a:prstClr val="black">
                      <a:alpha val="40000"/>
                    </a:prstClr>
                  </a:outerShdw>
                </a:effectLst>
                <a:tableStyleId>{5C22544A-7EE6-4342-B048-85BDC9FD1C3A}</a:tableStyleId>
              </a:tblPr>
              <a:tblGrid>
                <a:gridCol w="4076242"/>
                <a:gridCol w="1105357"/>
                <a:gridCol w="1112875"/>
                <a:gridCol w="1081862"/>
                <a:gridCol w="1081862"/>
              </a:tblGrid>
              <a:tr h="613691">
                <a:tc rowSpan="2">
                  <a:txBody>
                    <a:bodyPr/>
                    <a:lstStyle/>
                    <a:p>
                      <a:r>
                        <a:rPr lang="es-US" sz="2400" dirty="0" smtClean="0">
                          <a:solidFill>
                            <a:schemeClr val="bg1"/>
                          </a:solidFill>
                        </a:rPr>
                        <a:t>Declaraciones</a:t>
                      </a:r>
                      <a:r>
                        <a:rPr lang="es-US" sz="2400" baseline="0" dirty="0" smtClean="0">
                          <a:solidFill>
                            <a:schemeClr val="bg1"/>
                          </a:solidFill>
                        </a:rPr>
                        <a:t> </a:t>
                      </a:r>
                      <a:endParaRPr lang="en-US" sz="2400" dirty="0">
                        <a:solidFill>
                          <a:schemeClr val="bg1"/>
                        </a:solidFill>
                      </a:endParaRPr>
                    </a:p>
                  </a:txBody>
                  <a:tcPr>
                    <a:lnR w="12700" cap="flat" cmpd="sng" algn="ctr">
                      <a:solidFill>
                        <a:schemeClr val="tx1"/>
                      </a:solidFill>
                      <a:prstDash val="solid"/>
                      <a:round/>
                      <a:headEnd type="none" w="med" len="med"/>
                      <a:tailEnd type="none" w="med" len="med"/>
                    </a:lnR>
                  </a:tcPr>
                </a:tc>
                <a:tc gridSpan="2">
                  <a:txBody>
                    <a:bodyPr/>
                    <a:lstStyle/>
                    <a:p>
                      <a:r>
                        <a:rPr lang="es-US" dirty="0" smtClean="0">
                          <a:solidFill>
                            <a:schemeClr val="bg1"/>
                          </a:solidFill>
                        </a:rPr>
                        <a:t>Nacidos de nuevo</a:t>
                      </a:r>
                      <a:endParaRPr lang="en-US" dirty="0">
                        <a:solidFill>
                          <a:schemeClr val="bg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2">
                  <a:txBody>
                    <a:bodyPr/>
                    <a:lstStyle/>
                    <a:p>
                      <a:r>
                        <a:rPr lang="es-US" dirty="0" smtClean="0">
                          <a:solidFill>
                            <a:schemeClr val="bg1"/>
                          </a:solidFill>
                        </a:rPr>
                        <a:t>No nacidos de nuevo</a:t>
                      </a:r>
                      <a:endParaRPr lang="en-US" dirty="0">
                        <a:solidFill>
                          <a:schemeClr val="bg1"/>
                        </a:solidFill>
                      </a:endParaRPr>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lnB w="12700" cap="flat" cmpd="sng" algn="ctr">
                      <a:solidFill>
                        <a:schemeClr val="tx1"/>
                      </a:solidFill>
                      <a:prstDash val="solid"/>
                      <a:round/>
                      <a:headEnd type="none" w="med" len="med"/>
                      <a:tailEnd type="none" w="med" len="med"/>
                    </a:lnB>
                  </a:tcPr>
                </a:tc>
              </a:tr>
              <a:tr h="438350">
                <a:tc vMerge="1">
                  <a:txBody>
                    <a:bodyPr/>
                    <a:lstStyle/>
                    <a:p>
                      <a:endParaRPr lang="en-US"/>
                    </a:p>
                  </a:txBody>
                  <a:tcPr/>
                </a:tc>
                <a:tc>
                  <a:txBody>
                    <a:bodyPr/>
                    <a:lstStyle/>
                    <a:p>
                      <a:r>
                        <a:rPr lang="es-US" sz="2400" b="1" dirty="0" smtClean="0">
                          <a:latin typeface="Times New Roman" pitchFamily="18" charset="0"/>
                          <a:cs typeface="Times New Roman" pitchFamily="18" charset="0"/>
                        </a:rPr>
                        <a:t>SI</a:t>
                      </a:r>
                      <a:r>
                        <a:rPr lang="es-US" b="1" baseline="0"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US" sz="2400" b="1" dirty="0" smtClean="0"/>
                        <a:t>NO</a:t>
                      </a:r>
                      <a:endParaRPr lang="en-US" sz="24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s-US" sz="2400" b="1" dirty="0" smtClean="0">
                          <a:solidFill>
                            <a:schemeClr val="bg1"/>
                          </a:solidFill>
                          <a:latin typeface="Times New Roman" pitchFamily="18" charset="0"/>
                          <a:cs typeface="Times New Roman" pitchFamily="18" charset="0"/>
                        </a:rPr>
                        <a:t>SI</a:t>
                      </a:r>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c>
                  <a:txBody>
                    <a:bodyPr/>
                    <a:lstStyle/>
                    <a:p>
                      <a:r>
                        <a:rPr lang="es-US" sz="2400" b="1" dirty="0" smtClean="0">
                          <a:solidFill>
                            <a:schemeClr val="bg1"/>
                          </a:solidFill>
                          <a:latin typeface="Times New Roman" pitchFamily="18" charset="0"/>
                          <a:cs typeface="Times New Roman" pitchFamily="18" charset="0"/>
                        </a:rPr>
                        <a:t>NO</a:t>
                      </a:r>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r>
              <a:tr h="964371">
                <a:tc>
                  <a:txBody>
                    <a:bodyPr/>
                    <a:lstStyle/>
                    <a:p>
                      <a:r>
                        <a:rPr lang="es-US" sz="2000" b="1" dirty="0" smtClean="0"/>
                        <a:t>Cuando Jesús</a:t>
                      </a:r>
                      <a:r>
                        <a:rPr lang="es-US" sz="2000" b="1" baseline="0" dirty="0" smtClean="0"/>
                        <a:t> vivió en la tierra, cometió pecados, igual que los demás</a:t>
                      </a:r>
                      <a:endParaRPr lang="en-US" sz="2000" b="1" dirty="0"/>
                    </a:p>
                  </a:txBody>
                  <a:tcPr/>
                </a:tc>
                <a:tc>
                  <a:txBody>
                    <a:bodyPr/>
                    <a:lstStyle/>
                    <a:p>
                      <a:r>
                        <a:rPr lang="es-US" sz="2400" b="1" dirty="0" smtClean="0">
                          <a:solidFill>
                            <a:schemeClr val="bg1"/>
                          </a:solidFill>
                        </a:rPr>
                        <a:t>40</a:t>
                      </a:r>
                      <a:endParaRPr lang="en-US" sz="2400" b="1" dirty="0">
                        <a:solidFill>
                          <a:schemeClr val="bg1"/>
                        </a:solidFill>
                      </a:endParaRPr>
                    </a:p>
                  </a:txBody>
                  <a:tcPr>
                    <a:lnT w="12700" cap="flat" cmpd="sng" algn="ctr">
                      <a:solidFill>
                        <a:schemeClr val="tx1"/>
                      </a:solidFill>
                      <a:prstDash val="solid"/>
                      <a:round/>
                      <a:headEnd type="none" w="med" len="med"/>
                      <a:tailEnd type="none" w="med" len="med"/>
                    </a:lnT>
                  </a:tcPr>
                </a:tc>
                <a:tc>
                  <a:txBody>
                    <a:bodyPr/>
                    <a:lstStyle/>
                    <a:p>
                      <a:r>
                        <a:rPr lang="es-US" sz="2400" b="1" dirty="0" smtClean="0"/>
                        <a:t>58</a:t>
                      </a:r>
                      <a:endParaRPr lang="en-US" sz="2400" b="1" dirty="0"/>
                    </a:p>
                  </a:txBody>
                  <a:tcPr/>
                </a:tc>
                <a:tc>
                  <a:txBody>
                    <a:bodyPr/>
                    <a:lstStyle/>
                    <a:p>
                      <a:r>
                        <a:rPr lang="es-US" sz="2400" b="1" dirty="0" smtClean="0">
                          <a:solidFill>
                            <a:schemeClr val="bg1"/>
                          </a:solidFill>
                        </a:rPr>
                        <a:t>60</a:t>
                      </a:r>
                      <a:endParaRPr lang="en-US" sz="2400" b="1" dirty="0">
                        <a:solidFill>
                          <a:schemeClr val="bg1"/>
                        </a:solidFill>
                      </a:endParaRPr>
                    </a:p>
                  </a:txBody>
                  <a:tcPr/>
                </a:tc>
                <a:tc>
                  <a:txBody>
                    <a:bodyPr/>
                    <a:lstStyle/>
                    <a:p>
                      <a:r>
                        <a:rPr lang="es-US" sz="2400" b="1" dirty="0" smtClean="0">
                          <a:solidFill>
                            <a:schemeClr val="bg1"/>
                          </a:solidFill>
                        </a:rPr>
                        <a:t>34</a:t>
                      </a:r>
                      <a:endParaRPr lang="en-US" sz="2400" b="1" dirty="0">
                        <a:solidFill>
                          <a:schemeClr val="bg1"/>
                        </a:solidFill>
                      </a:endParaRPr>
                    </a:p>
                  </a:txBody>
                  <a:tcPr/>
                </a:tc>
              </a:tr>
              <a:tr h="1139711">
                <a:tc>
                  <a:txBody>
                    <a:bodyPr/>
                    <a:lstStyle/>
                    <a:p>
                      <a:r>
                        <a:rPr lang="es-US" sz="1800" b="1" dirty="0" smtClean="0">
                          <a:latin typeface="+mn-lt"/>
                          <a:cs typeface="Times New Roman" pitchFamily="18" charset="0"/>
                        </a:rPr>
                        <a:t>Musulmanes, budistas,</a:t>
                      </a:r>
                      <a:r>
                        <a:rPr lang="es-US" sz="1800" b="1" baseline="0" dirty="0" smtClean="0">
                          <a:latin typeface="+mn-lt"/>
                          <a:cs typeface="Times New Roman" pitchFamily="18" charset="0"/>
                        </a:rPr>
                        <a:t> cristianos, judíos y demás gente, oraban al mismo dios, aun cuando usaban diferentes nombres para su dios. </a:t>
                      </a:r>
                      <a:endParaRPr lang="en-US" sz="1800" b="1" dirty="0">
                        <a:latin typeface="+mn-lt"/>
                        <a:cs typeface="Times New Roman" pitchFamily="18" charset="0"/>
                      </a:endParaRPr>
                    </a:p>
                  </a:txBody>
                  <a:tcPr/>
                </a:tc>
                <a:tc>
                  <a:txBody>
                    <a:bodyPr/>
                    <a:lstStyle/>
                    <a:p>
                      <a:r>
                        <a:rPr lang="es-US" sz="2400" b="1" dirty="0" smtClean="0"/>
                        <a:t>42</a:t>
                      </a:r>
                      <a:endParaRPr lang="en-US" sz="2400" b="1" dirty="0"/>
                    </a:p>
                  </a:txBody>
                  <a:tcPr/>
                </a:tc>
                <a:tc>
                  <a:txBody>
                    <a:bodyPr/>
                    <a:lstStyle/>
                    <a:p>
                      <a:r>
                        <a:rPr lang="es-US" sz="2400" b="1" dirty="0" smtClean="0"/>
                        <a:t>52</a:t>
                      </a:r>
                      <a:endParaRPr lang="en-US" sz="2400" b="1" dirty="0"/>
                    </a:p>
                  </a:txBody>
                  <a:tcPr/>
                </a:tc>
                <a:tc>
                  <a:txBody>
                    <a:bodyPr/>
                    <a:lstStyle/>
                    <a:p>
                      <a:r>
                        <a:rPr lang="es-US" sz="2400" b="1" dirty="0" smtClean="0"/>
                        <a:t>72</a:t>
                      </a:r>
                      <a:endParaRPr lang="en-US" sz="2400" b="1" dirty="0"/>
                    </a:p>
                  </a:txBody>
                  <a:tcPr/>
                </a:tc>
                <a:tc>
                  <a:txBody>
                    <a:bodyPr/>
                    <a:lstStyle/>
                    <a:p>
                      <a:r>
                        <a:rPr lang="es-US" sz="2400" b="1" dirty="0" smtClean="0"/>
                        <a:t>26*</a:t>
                      </a:r>
                      <a:endParaRPr lang="en-US" sz="2400" b="1" dirty="0"/>
                    </a:p>
                  </a:txBody>
                  <a:tcPr/>
                </a:tc>
              </a:tr>
              <a:tr h="613691">
                <a:tc>
                  <a:txBody>
                    <a:bodyPr/>
                    <a:lstStyle/>
                    <a:p>
                      <a:r>
                        <a:rPr lang="es-US" b="1" dirty="0" smtClean="0">
                          <a:solidFill>
                            <a:schemeClr val="bg1"/>
                          </a:solidFill>
                        </a:rPr>
                        <a:t>La oración puede cambiar lo que sucede en la vida</a:t>
                      </a:r>
                      <a:endParaRPr lang="en-US" b="1" dirty="0" smtClean="0">
                        <a:solidFill>
                          <a:schemeClr val="bg1"/>
                        </a:solidFill>
                      </a:endParaRPr>
                    </a:p>
                  </a:txBody>
                  <a:tcPr/>
                </a:tc>
                <a:tc>
                  <a:txBody>
                    <a:bodyPr/>
                    <a:lstStyle/>
                    <a:p>
                      <a:r>
                        <a:rPr lang="es-US" sz="2400" b="1" dirty="0" smtClean="0"/>
                        <a:t>97</a:t>
                      </a:r>
                      <a:endParaRPr lang="en-US" sz="2400" b="1" dirty="0"/>
                    </a:p>
                  </a:txBody>
                  <a:tcPr/>
                </a:tc>
                <a:tc>
                  <a:txBody>
                    <a:bodyPr/>
                    <a:lstStyle/>
                    <a:p>
                      <a:r>
                        <a:rPr lang="es-US" sz="2400" b="1" dirty="0" smtClean="0"/>
                        <a:t>3</a:t>
                      </a:r>
                      <a:endParaRPr lang="en-US" sz="2400" b="1" dirty="0"/>
                    </a:p>
                  </a:txBody>
                  <a:tcPr/>
                </a:tc>
                <a:tc>
                  <a:txBody>
                    <a:bodyPr/>
                    <a:lstStyle/>
                    <a:p>
                      <a:r>
                        <a:rPr lang="es-US" sz="2400" b="1" dirty="0" smtClean="0"/>
                        <a:t>77</a:t>
                      </a:r>
                      <a:endParaRPr lang="en-US" sz="2400" b="1" dirty="0"/>
                    </a:p>
                  </a:txBody>
                  <a:tcPr/>
                </a:tc>
                <a:tc>
                  <a:txBody>
                    <a:bodyPr/>
                    <a:lstStyle/>
                    <a:p>
                      <a:r>
                        <a:rPr lang="es-US" sz="2400" b="1" dirty="0" smtClean="0"/>
                        <a:t>19*</a:t>
                      </a:r>
                      <a:endParaRPr lang="en-US" sz="2400" b="1" dirty="0"/>
                    </a:p>
                  </a:txBody>
                  <a:tcPr/>
                </a:tc>
              </a:tr>
              <a:tr h="438350">
                <a:tc>
                  <a:txBody>
                    <a:bodyPr/>
                    <a:lstStyle/>
                    <a:p>
                      <a:r>
                        <a:rPr lang="es-US" sz="2000" b="1" dirty="0" smtClean="0"/>
                        <a:t>Jesucristo fue una</a:t>
                      </a:r>
                      <a:r>
                        <a:rPr lang="es-US" sz="2000" b="1" baseline="0" dirty="0" smtClean="0"/>
                        <a:t> persona real </a:t>
                      </a:r>
                      <a:endParaRPr lang="en-US" sz="2000" b="1" dirty="0" smtClean="0"/>
                    </a:p>
                  </a:txBody>
                  <a:tcPr/>
                </a:tc>
                <a:tc>
                  <a:txBody>
                    <a:bodyPr/>
                    <a:lstStyle/>
                    <a:p>
                      <a:r>
                        <a:rPr lang="en-US" sz="2400" b="1" dirty="0" smtClean="0"/>
                        <a:t>90  </a:t>
                      </a:r>
                      <a:r>
                        <a:rPr lang="en-US" sz="2400" b="1" baseline="0" dirty="0" smtClean="0"/>
                        <a:t> </a:t>
                      </a:r>
                      <a:endParaRPr lang="en-US" sz="2400" b="1" dirty="0"/>
                    </a:p>
                  </a:txBody>
                  <a:tcPr/>
                </a:tc>
                <a:tc>
                  <a:txBody>
                    <a:bodyPr/>
                    <a:lstStyle/>
                    <a:p>
                      <a:r>
                        <a:rPr lang="en-US" sz="2400" dirty="0" smtClean="0"/>
                        <a:t>  6 </a:t>
                      </a:r>
                      <a:endParaRPr lang="en-US" sz="2400" dirty="0"/>
                    </a:p>
                  </a:txBody>
                  <a:tcPr/>
                </a:tc>
                <a:tc>
                  <a:txBody>
                    <a:bodyPr/>
                    <a:lstStyle/>
                    <a:p>
                      <a:r>
                        <a:rPr lang="en-US" sz="2400" dirty="0" smtClean="0"/>
                        <a:t>  86  </a:t>
                      </a:r>
                      <a:endParaRPr lang="en-US" sz="2400" dirty="0"/>
                    </a:p>
                  </a:txBody>
                  <a:tcPr/>
                </a:tc>
                <a:tc>
                  <a:txBody>
                    <a:bodyPr/>
                    <a:lstStyle/>
                    <a:p>
                      <a:r>
                        <a:rPr lang="en-US" dirty="0" smtClean="0"/>
                        <a:t> </a:t>
                      </a:r>
                      <a:r>
                        <a:rPr lang="en-US" sz="2400" dirty="0" smtClean="0"/>
                        <a:t>8*  </a:t>
                      </a:r>
                      <a:endParaRPr lang="en-US" sz="2400" dirty="0"/>
                    </a:p>
                  </a:txBody>
                  <a:tcPr/>
                </a:tc>
              </a:tr>
              <a:tr h="701361">
                <a:tc>
                  <a:txBody>
                    <a:bodyPr/>
                    <a:lstStyle/>
                    <a:p>
                      <a:endParaRPr lang="en-US" dirty="0" smtClean="0"/>
                    </a:p>
                    <a:p>
                      <a:r>
                        <a:rPr lang="en-US" sz="2400" b="1" dirty="0" smtClean="0"/>
                        <a:t>  </a:t>
                      </a:r>
                      <a:endParaRPr lang="en-US" sz="2000" b="1" dirty="0"/>
                    </a:p>
                  </a:txBody>
                  <a:tcPr/>
                </a:tc>
                <a:tc>
                  <a:txBody>
                    <a:bodyPr/>
                    <a:lstStyle/>
                    <a:p>
                      <a:endParaRPr lang="en-US" sz="2400" b="1" dirty="0"/>
                    </a:p>
                  </a:txBody>
                  <a:tcPr/>
                </a:tc>
                <a:tc>
                  <a:txBody>
                    <a:bodyPr/>
                    <a:lstStyle/>
                    <a:p>
                      <a:endParaRPr lang="en-US" sz="2400" b="1" dirty="0"/>
                    </a:p>
                  </a:txBody>
                  <a:tcPr/>
                </a:tc>
                <a:tc>
                  <a:txBody>
                    <a:bodyPr/>
                    <a:lstStyle/>
                    <a:p>
                      <a:endParaRPr lang="en-US" sz="2400" b="1" dirty="0"/>
                    </a:p>
                  </a:txBody>
                  <a:tcPr/>
                </a:tc>
                <a:tc>
                  <a:txBody>
                    <a:bodyPr/>
                    <a:lstStyle/>
                    <a:p>
                      <a:endParaRPr lang="en-US" sz="2400" b="1" dirty="0">
                        <a:solidFill>
                          <a:schemeClr val="bg1"/>
                        </a:solidFill>
                      </a:endParaRPr>
                    </a:p>
                  </a:txBody>
                  <a:tcPr/>
                </a:tc>
              </a:tr>
            </a:tbl>
          </a:graphicData>
        </a:graphic>
      </p:graphicFrame>
    </p:spTree>
  </p:cSld>
  <p:clrMapOvr>
    <a:masterClrMapping/>
  </p:clrMapOvr>
  <p:transition>
    <p:strips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153400" cy="762000"/>
          </a:xfrm>
        </p:spPr>
        <p:txBody>
          <a:bodyPr/>
          <a:lstStyle/>
          <a:p>
            <a:r>
              <a:rPr lang="es-US" sz="2400" b="1" dirty="0" smtClean="0">
                <a:effectLst>
                  <a:outerShdw blurRad="38100" dist="38100" dir="2700000" algn="tl">
                    <a:srgbClr val="000000">
                      <a:alpha val="43137"/>
                    </a:srgbClr>
                  </a:outerShdw>
                </a:effectLst>
              </a:rPr>
              <a:t>Una comparación de las creencias de los Adolescentes nacidos de nuevo con las de los no nacidos de nuevo </a:t>
            </a:r>
            <a:endParaRPr lang="en-US" sz="2400" b="1" dirty="0">
              <a:effectLst>
                <a:outerShdw blurRad="38100" dist="38100" dir="2700000" algn="tl">
                  <a:srgbClr val="000000">
                    <a:alpha val="43137"/>
                  </a:srgbClr>
                </a:outerShdw>
              </a:effectLst>
            </a:endParaRPr>
          </a:p>
        </p:txBody>
      </p:sp>
      <p:graphicFrame>
        <p:nvGraphicFramePr>
          <p:cNvPr id="9" name="Content Placeholder 8"/>
          <p:cNvGraphicFramePr>
            <a:graphicFrameLocks noGrp="1"/>
          </p:cNvGraphicFramePr>
          <p:nvPr>
            <p:ph sz="half" idx="1"/>
          </p:nvPr>
        </p:nvGraphicFramePr>
        <p:xfrm>
          <a:off x="381000" y="1371601"/>
          <a:ext cx="8458198" cy="5518871"/>
        </p:xfrm>
        <a:graphic>
          <a:graphicData uri="http://schemas.openxmlformats.org/drawingml/2006/table">
            <a:tbl>
              <a:tblPr firstRow="1" bandRow="1">
                <a:effectLst>
                  <a:outerShdw blurRad="50800" dist="38100" algn="l" rotWithShape="0">
                    <a:prstClr val="black">
                      <a:alpha val="40000"/>
                    </a:prstClr>
                  </a:outerShdw>
                </a:effectLst>
                <a:tableStyleId>{5C22544A-7EE6-4342-B048-85BDC9FD1C3A}</a:tableStyleId>
              </a:tblPr>
              <a:tblGrid>
                <a:gridCol w="4076242"/>
                <a:gridCol w="1105357"/>
                <a:gridCol w="1112875"/>
                <a:gridCol w="1081862"/>
                <a:gridCol w="1081862"/>
              </a:tblGrid>
              <a:tr h="640426">
                <a:tc rowSpan="2">
                  <a:txBody>
                    <a:bodyPr/>
                    <a:lstStyle/>
                    <a:p>
                      <a:r>
                        <a:rPr lang="es-US" sz="2400" dirty="0" smtClean="0">
                          <a:solidFill>
                            <a:schemeClr val="bg1"/>
                          </a:solidFill>
                        </a:rPr>
                        <a:t>Declaraciones</a:t>
                      </a:r>
                      <a:r>
                        <a:rPr lang="es-US" sz="2400" baseline="0" dirty="0" smtClean="0">
                          <a:solidFill>
                            <a:schemeClr val="bg1"/>
                          </a:solidFill>
                        </a:rPr>
                        <a:t> </a:t>
                      </a:r>
                      <a:endParaRPr lang="en-US" sz="2400" dirty="0">
                        <a:solidFill>
                          <a:schemeClr val="bg1"/>
                        </a:solidFill>
                      </a:endParaRPr>
                    </a:p>
                  </a:txBody>
                  <a:tcPr>
                    <a:lnR w="12700" cap="flat" cmpd="sng" algn="ctr">
                      <a:solidFill>
                        <a:schemeClr val="tx1"/>
                      </a:solidFill>
                      <a:prstDash val="solid"/>
                      <a:round/>
                      <a:headEnd type="none" w="med" len="med"/>
                      <a:tailEnd type="none" w="med" len="med"/>
                    </a:lnR>
                  </a:tcPr>
                </a:tc>
                <a:tc gridSpan="2">
                  <a:txBody>
                    <a:bodyPr/>
                    <a:lstStyle/>
                    <a:p>
                      <a:r>
                        <a:rPr lang="es-US" dirty="0" smtClean="0">
                          <a:solidFill>
                            <a:schemeClr val="bg1"/>
                          </a:solidFill>
                        </a:rPr>
                        <a:t>Nacidos de nuevo</a:t>
                      </a:r>
                      <a:endParaRPr lang="en-US" dirty="0">
                        <a:solidFill>
                          <a:schemeClr val="bg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2">
                  <a:txBody>
                    <a:bodyPr/>
                    <a:lstStyle/>
                    <a:p>
                      <a:r>
                        <a:rPr lang="es-US" dirty="0" smtClean="0">
                          <a:solidFill>
                            <a:schemeClr val="bg1"/>
                          </a:solidFill>
                        </a:rPr>
                        <a:t>No nacidos de nuevo</a:t>
                      </a:r>
                      <a:endParaRPr lang="en-US" dirty="0">
                        <a:solidFill>
                          <a:schemeClr val="bg1"/>
                        </a:solidFill>
                      </a:endParaRPr>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lnB w="12700" cap="flat" cmpd="sng" algn="ctr">
                      <a:solidFill>
                        <a:schemeClr val="tx1"/>
                      </a:solidFill>
                      <a:prstDash val="solid"/>
                      <a:round/>
                      <a:headEnd type="none" w="med" len="med"/>
                      <a:tailEnd type="none" w="med" len="med"/>
                    </a:lnB>
                  </a:tcPr>
                </a:tc>
              </a:tr>
              <a:tr h="457447">
                <a:tc vMerge="1">
                  <a:txBody>
                    <a:bodyPr/>
                    <a:lstStyle/>
                    <a:p>
                      <a:endParaRPr lang="en-US"/>
                    </a:p>
                  </a:txBody>
                  <a:tcPr/>
                </a:tc>
                <a:tc>
                  <a:txBody>
                    <a:bodyPr/>
                    <a:lstStyle/>
                    <a:p>
                      <a:r>
                        <a:rPr lang="es-US" sz="2400" b="1" dirty="0" smtClean="0">
                          <a:latin typeface="Times New Roman" pitchFamily="18" charset="0"/>
                          <a:cs typeface="Times New Roman" pitchFamily="18" charset="0"/>
                        </a:rPr>
                        <a:t>SI</a:t>
                      </a:r>
                      <a:r>
                        <a:rPr lang="es-US" b="1" baseline="0"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US" sz="2400" b="1" dirty="0" smtClean="0"/>
                        <a:t>NO</a:t>
                      </a:r>
                      <a:endParaRPr lang="en-US" sz="24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s-US" sz="2400" b="1" dirty="0" smtClean="0">
                          <a:solidFill>
                            <a:schemeClr val="bg1"/>
                          </a:solidFill>
                          <a:latin typeface="Times New Roman" pitchFamily="18" charset="0"/>
                          <a:cs typeface="Times New Roman" pitchFamily="18" charset="0"/>
                        </a:rPr>
                        <a:t>SI</a:t>
                      </a:r>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c>
                  <a:txBody>
                    <a:bodyPr/>
                    <a:lstStyle/>
                    <a:p>
                      <a:r>
                        <a:rPr lang="es-US" sz="2400" b="1" dirty="0" smtClean="0">
                          <a:solidFill>
                            <a:schemeClr val="bg1"/>
                          </a:solidFill>
                          <a:latin typeface="Times New Roman" pitchFamily="18" charset="0"/>
                          <a:cs typeface="Times New Roman" pitchFamily="18" charset="0"/>
                        </a:rPr>
                        <a:t>NO</a:t>
                      </a:r>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r>
              <a:tr h="1311348">
                <a:tc>
                  <a:txBody>
                    <a:bodyPr/>
                    <a:lstStyle/>
                    <a:p>
                      <a:r>
                        <a:rPr lang="es-US" sz="2000" b="1" dirty="0" smtClean="0"/>
                        <a:t>Una persona puede llevar una vida plena y satisfactoria, incluso si él</a:t>
                      </a:r>
                      <a:r>
                        <a:rPr lang="es-US" sz="2000" b="1" baseline="0" dirty="0" smtClean="0"/>
                        <a:t> o ella no buscan el desarrollo madurez espiritual. </a:t>
                      </a:r>
                      <a:endParaRPr lang="en-US" sz="2000" b="1" dirty="0"/>
                    </a:p>
                  </a:txBody>
                  <a:tcPr/>
                </a:tc>
                <a:tc>
                  <a:txBody>
                    <a:bodyPr/>
                    <a:lstStyle/>
                    <a:p>
                      <a:r>
                        <a:rPr lang="es-US" sz="2400" b="1" dirty="0" smtClean="0">
                          <a:solidFill>
                            <a:schemeClr val="bg1"/>
                          </a:solidFill>
                        </a:rPr>
                        <a:t>44</a:t>
                      </a:r>
                      <a:endParaRPr lang="en-US" sz="2400" b="1" dirty="0">
                        <a:solidFill>
                          <a:schemeClr val="bg1"/>
                        </a:solidFill>
                      </a:endParaRPr>
                    </a:p>
                  </a:txBody>
                  <a:tcPr>
                    <a:lnT w="12700" cap="flat" cmpd="sng" algn="ctr">
                      <a:solidFill>
                        <a:schemeClr val="tx1"/>
                      </a:solidFill>
                      <a:prstDash val="solid"/>
                      <a:round/>
                      <a:headEnd type="none" w="med" len="med"/>
                      <a:tailEnd type="none" w="med" len="med"/>
                    </a:lnT>
                  </a:tcPr>
                </a:tc>
                <a:tc>
                  <a:txBody>
                    <a:bodyPr/>
                    <a:lstStyle/>
                    <a:p>
                      <a:r>
                        <a:rPr lang="es-US" sz="2400" b="1" dirty="0" smtClean="0"/>
                        <a:t>55</a:t>
                      </a:r>
                      <a:endParaRPr lang="en-US" sz="2400" b="1" dirty="0"/>
                    </a:p>
                  </a:txBody>
                  <a:tcPr/>
                </a:tc>
                <a:tc>
                  <a:txBody>
                    <a:bodyPr/>
                    <a:lstStyle/>
                    <a:p>
                      <a:r>
                        <a:rPr lang="es-US" sz="2400" b="1" dirty="0" smtClean="0">
                          <a:solidFill>
                            <a:schemeClr val="bg1"/>
                          </a:solidFill>
                        </a:rPr>
                        <a:t>73</a:t>
                      </a:r>
                      <a:endParaRPr lang="en-US" sz="2400" b="1" dirty="0">
                        <a:solidFill>
                          <a:schemeClr val="bg1"/>
                        </a:solidFill>
                      </a:endParaRPr>
                    </a:p>
                  </a:txBody>
                  <a:tcPr/>
                </a:tc>
                <a:tc>
                  <a:txBody>
                    <a:bodyPr/>
                    <a:lstStyle/>
                    <a:p>
                      <a:r>
                        <a:rPr lang="es-US" sz="2400" b="1" dirty="0" smtClean="0">
                          <a:solidFill>
                            <a:schemeClr val="bg1"/>
                          </a:solidFill>
                        </a:rPr>
                        <a:t>24*</a:t>
                      </a:r>
                      <a:endParaRPr lang="en-US" sz="2400" b="1" dirty="0">
                        <a:solidFill>
                          <a:schemeClr val="bg1"/>
                        </a:solidFill>
                      </a:endParaRPr>
                    </a:p>
                  </a:txBody>
                  <a:tcPr/>
                </a:tc>
              </a:tr>
              <a:tr h="1006037">
                <a:tc>
                  <a:txBody>
                    <a:bodyPr/>
                    <a:lstStyle/>
                    <a:p>
                      <a:r>
                        <a:rPr lang="es-US" sz="1800" b="1" dirty="0" smtClean="0">
                          <a:latin typeface="+mn-lt"/>
                          <a:cs typeface="Times New Roman" pitchFamily="18" charset="0"/>
                        </a:rPr>
                        <a:t>Las</a:t>
                      </a:r>
                      <a:r>
                        <a:rPr lang="es-US" sz="1800" b="1" baseline="0" dirty="0" smtClean="0">
                          <a:latin typeface="+mn-lt"/>
                          <a:cs typeface="Times New Roman" pitchFamily="18" charset="0"/>
                        </a:rPr>
                        <a:t> personas que no acepten conscientemente  a Jesús  como su Salvador, serán condenadas al infierno</a:t>
                      </a:r>
                      <a:endParaRPr lang="en-US" sz="1800" b="1" dirty="0">
                        <a:latin typeface="+mn-lt"/>
                        <a:cs typeface="Times New Roman" pitchFamily="18" charset="0"/>
                      </a:endParaRPr>
                    </a:p>
                  </a:txBody>
                  <a:tcPr/>
                </a:tc>
                <a:tc>
                  <a:txBody>
                    <a:bodyPr/>
                    <a:lstStyle/>
                    <a:p>
                      <a:r>
                        <a:rPr lang="es-US" sz="2400" b="1" dirty="0" smtClean="0"/>
                        <a:t>67</a:t>
                      </a:r>
                      <a:endParaRPr lang="en-US" sz="2400" b="1" dirty="0"/>
                    </a:p>
                  </a:txBody>
                  <a:tcPr/>
                </a:tc>
                <a:tc>
                  <a:txBody>
                    <a:bodyPr/>
                    <a:lstStyle/>
                    <a:p>
                      <a:r>
                        <a:rPr lang="es-US" sz="2400" b="1" dirty="0" smtClean="0"/>
                        <a:t>32</a:t>
                      </a:r>
                      <a:endParaRPr lang="en-US" sz="2400" b="1" dirty="0"/>
                    </a:p>
                  </a:txBody>
                  <a:tcPr/>
                </a:tc>
                <a:tc>
                  <a:txBody>
                    <a:bodyPr/>
                    <a:lstStyle/>
                    <a:p>
                      <a:r>
                        <a:rPr lang="es-US" sz="2400" b="1" dirty="0" smtClean="0"/>
                        <a:t>22</a:t>
                      </a:r>
                      <a:endParaRPr lang="en-US" sz="2400" b="1" dirty="0"/>
                    </a:p>
                  </a:txBody>
                  <a:tcPr/>
                </a:tc>
                <a:tc>
                  <a:txBody>
                    <a:bodyPr/>
                    <a:lstStyle/>
                    <a:p>
                      <a:r>
                        <a:rPr lang="es-US" sz="2400" b="1" dirty="0" smtClean="0"/>
                        <a:t>76*</a:t>
                      </a:r>
                      <a:endParaRPr lang="en-US" sz="2400" b="1" dirty="0"/>
                    </a:p>
                  </a:txBody>
                  <a:tcPr/>
                </a:tc>
              </a:tr>
              <a:tr h="914893">
                <a:tc>
                  <a:txBody>
                    <a:bodyPr/>
                    <a:lstStyle/>
                    <a:p>
                      <a:r>
                        <a:rPr lang="es-US" b="1" dirty="0" smtClean="0">
                          <a:solidFill>
                            <a:schemeClr val="bg1"/>
                          </a:solidFill>
                        </a:rPr>
                        <a:t>El perdón de los pecados es posible únicamente mediante la fe en Jesucristo</a:t>
                      </a:r>
                      <a:endParaRPr lang="en-US" b="1" dirty="0" smtClean="0">
                        <a:solidFill>
                          <a:schemeClr val="bg1"/>
                        </a:solidFill>
                      </a:endParaRPr>
                    </a:p>
                  </a:txBody>
                  <a:tcPr/>
                </a:tc>
                <a:tc>
                  <a:txBody>
                    <a:bodyPr/>
                    <a:lstStyle/>
                    <a:p>
                      <a:r>
                        <a:rPr lang="es-US" sz="2400" b="1" dirty="0" smtClean="0"/>
                        <a:t>88</a:t>
                      </a:r>
                      <a:endParaRPr lang="en-US" sz="2400" b="1" dirty="0"/>
                    </a:p>
                  </a:txBody>
                  <a:tcPr/>
                </a:tc>
                <a:tc>
                  <a:txBody>
                    <a:bodyPr/>
                    <a:lstStyle/>
                    <a:p>
                      <a:r>
                        <a:rPr lang="es-US" sz="2400" b="1" dirty="0" smtClean="0"/>
                        <a:t>12</a:t>
                      </a:r>
                      <a:endParaRPr lang="en-US" sz="2400" b="1" dirty="0"/>
                    </a:p>
                  </a:txBody>
                  <a:tcPr/>
                </a:tc>
                <a:tc>
                  <a:txBody>
                    <a:bodyPr/>
                    <a:lstStyle/>
                    <a:p>
                      <a:r>
                        <a:rPr lang="es-US" sz="2400" b="1" dirty="0" smtClean="0"/>
                        <a:t>50</a:t>
                      </a:r>
                      <a:endParaRPr lang="en-US" sz="2400" b="1" dirty="0"/>
                    </a:p>
                  </a:txBody>
                  <a:tcPr/>
                </a:tc>
                <a:tc>
                  <a:txBody>
                    <a:bodyPr/>
                    <a:lstStyle/>
                    <a:p>
                      <a:r>
                        <a:rPr lang="es-US" sz="2400" b="1" dirty="0" smtClean="0"/>
                        <a:t>47*</a:t>
                      </a:r>
                      <a:endParaRPr lang="en-US" sz="2400" b="1" dirty="0"/>
                    </a:p>
                  </a:txBody>
                  <a:tcPr/>
                </a:tc>
              </a:tr>
              <a:tr h="1156249">
                <a:tc>
                  <a:txBody>
                    <a:bodyPr/>
                    <a:lstStyle/>
                    <a:p>
                      <a:r>
                        <a:rPr lang="es-US" sz="1800" b="1" dirty="0" smtClean="0"/>
                        <a:t>Todas las personas</a:t>
                      </a:r>
                      <a:r>
                        <a:rPr lang="es-US" sz="1800" b="1" baseline="0" dirty="0" smtClean="0"/>
                        <a:t> serán juzgadas por Dios después de morir, independientemente de sus creencias religiosas. </a:t>
                      </a:r>
                      <a:endParaRPr lang="en-US" sz="1800" b="1" dirty="0"/>
                    </a:p>
                  </a:txBody>
                  <a:tcPr/>
                </a:tc>
                <a:tc>
                  <a:txBody>
                    <a:bodyPr/>
                    <a:lstStyle/>
                    <a:p>
                      <a:r>
                        <a:rPr lang="es-US" sz="2400" dirty="0" smtClean="0"/>
                        <a:t>91</a:t>
                      </a:r>
                      <a:endParaRPr lang="en-US" sz="2400" dirty="0"/>
                    </a:p>
                  </a:txBody>
                  <a:tcPr/>
                </a:tc>
                <a:tc>
                  <a:txBody>
                    <a:bodyPr/>
                    <a:lstStyle/>
                    <a:p>
                      <a:r>
                        <a:rPr lang="es-US" sz="2400" dirty="0" smtClean="0"/>
                        <a:t>8</a:t>
                      </a:r>
                      <a:endParaRPr lang="en-US" sz="2400" dirty="0"/>
                    </a:p>
                  </a:txBody>
                  <a:tcPr/>
                </a:tc>
                <a:tc>
                  <a:txBody>
                    <a:bodyPr/>
                    <a:lstStyle/>
                    <a:p>
                      <a:r>
                        <a:rPr lang="es-US" sz="2400" dirty="0" smtClean="0"/>
                        <a:t>61</a:t>
                      </a:r>
                      <a:endParaRPr lang="en-US" sz="2400" dirty="0"/>
                    </a:p>
                  </a:txBody>
                  <a:tcPr/>
                </a:tc>
                <a:tc>
                  <a:txBody>
                    <a:bodyPr/>
                    <a:lstStyle/>
                    <a:p>
                      <a:r>
                        <a:rPr lang="en-US" sz="2400" dirty="0" smtClean="0"/>
                        <a:t>37  * </a:t>
                      </a:r>
                      <a:endParaRPr lang="en-US" sz="2400" dirty="0"/>
                    </a:p>
                  </a:txBody>
                  <a:tcPr/>
                </a:tc>
              </a:tr>
            </a:tbl>
          </a:graphicData>
        </a:graphic>
      </p:graphicFrame>
    </p:spTree>
  </p:cSld>
  <p:clrMapOvr>
    <a:masterClrMapping/>
  </p:clrMapOvr>
  <p:transition>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153400" cy="762000"/>
          </a:xfrm>
        </p:spPr>
        <p:txBody>
          <a:bodyPr/>
          <a:lstStyle/>
          <a:p>
            <a:r>
              <a:rPr lang="es-US" sz="2400" b="1" dirty="0" smtClean="0">
                <a:effectLst>
                  <a:outerShdw blurRad="38100" dist="38100" dir="2700000" algn="tl">
                    <a:srgbClr val="000000">
                      <a:alpha val="43137"/>
                    </a:srgbClr>
                  </a:outerShdw>
                </a:effectLst>
              </a:rPr>
              <a:t>Una comparación de las creencias de los Adolescentes nacidos de nuevo con las de los no nacidos de nuevo </a:t>
            </a:r>
            <a:endParaRPr lang="en-US" sz="2400" b="1" dirty="0">
              <a:effectLst>
                <a:outerShdw blurRad="38100" dist="38100" dir="2700000" algn="tl">
                  <a:srgbClr val="000000">
                    <a:alpha val="43137"/>
                  </a:srgbClr>
                </a:outerShdw>
              </a:effectLst>
            </a:endParaRPr>
          </a:p>
        </p:txBody>
      </p:sp>
      <p:graphicFrame>
        <p:nvGraphicFramePr>
          <p:cNvPr id="9" name="Content Placeholder 8"/>
          <p:cNvGraphicFramePr>
            <a:graphicFrameLocks noGrp="1"/>
          </p:cNvGraphicFramePr>
          <p:nvPr>
            <p:ph sz="half" idx="1"/>
          </p:nvPr>
        </p:nvGraphicFramePr>
        <p:xfrm>
          <a:off x="381000" y="1643675"/>
          <a:ext cx="8458198" cy="5255473"/>
        </p:xfrm>
        <a:graphic>
          <a:graphicData uri="http://schemas.openxmlformats.org/drawingml/2006/table">
            <a:tbl>
              <a:tblPr firstRow="1" bandRow="1">
                <a:effectLst>
                  <a:outerShdw blurRad="50800" dist="38100" algn="l" rotWithShape="0">
                    <a:prstClr val="black">
                      <a:alpha val="40000"/>
                    </a:prstClr>
                  </a:outerShdw>
                </a:effectLst>
                <a:tableStyleId>{5C22544A-7EE6-4342-B048-85BDC9FD1C3A}</a:tableStyleId>
              </a:tblPr>
              <a:tblGrid>
                <a:gridCol w="4076242"/>
                <a:gridCol w="1105357"/>
                <a:gridCol w="1112875"/>
                <a:gridCol w="1081862"/>
                <a:gridCol w="1081862"/>
              </a:tblGrid>
              <a:tr h="613691">
                <a:tc rowSpan="2">
                  <a:txBody>
                    <a:bodyPr/>
                    <a:lstStyle/>
                    <a:p>
                      <a:r>
                        <a:rPr lang="es-US" sz="2400" dirty="0" smtClean="0">
                          <a:solidFill>
                            <a:schemeClr val="bg1"/>
                          </a:solidFill>
                        </a:rPr>
                        <a:t>Declaraciones</a:t>
                      </a:r>
                      <a:r>
                        <a:rPr lang="es-US" sz="2400" baseline="0" dirty="0" smtClean="0">
                          <a:solidFill>
                            <a:schemeClr val="bg1"/>
                          </a:solidFill>
                        </a:rPr>
                        <a:t> </a:t>
                      </a:r>
                      <a:endParaRPr lang="en-US" sz="2400" dirty="0">
                        <a:solidFill>
                          <a:schemeClr val="bg1"/>
                        </a:solidFill>
                      </a:endParaRPr>
                    </a:p>
                  </a:txBody>
                  <a:tcPr>
                    <a:lnR w="12700" cap="flat" cmpd="sng" algn="ctr">
                      <a:solidFill>
                        <a:schemeClr val="tx1"/>
                      </a:solidFill>
                      <a:prstDash val="solid"/>
                      <a:round/>
                      <a:headEnd type="none" w="med" len="med"/>
                      <a:tailEnd type="none" w="med" len="med"/>
                    </a:lnR>
                  </a:tcPr>
                </a:tc>
                <a:tc gridSpan="2">
                  <a:txBody>
                    <a:bodyPr/>
                    <a:lstStyle/>
                    <a:p>
                      <a:r>
                        <a:rPr lang="es-US" dirty="0" smtClean="0">
                          <a:solidFill>
                            <a:schemeClr val="bg1"/>
                          </a:solidFill>
                        </a:rPr>
                        <a:t>Nacidos de nuevo</a:t>
                      </a:r>
                      <a:endParaRPr lang="en-US" dirty="0">
                        <a:solidFill>
                          <a:schemeClr val="bg1"/>
                        </a:solidFill>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2">
                  <a:txBody>
                    <a:bodyPr/>
                    <a:lstStyle/>
                    <a:p>
                      <a:r>
                        <a:rPr lang="es-US" dirty="0" smtClean="0">
                          <a:solidFill>
                            <a:schemeClr val="bg1"/>
                          </a:solidFill>
                        </a:rPr>
                        <a:t>No nacidos de nuevo</a:t>
                      </a:r>
                      <a:endParaRPr lang="en-US" dirty="0">
                        <a:solidFill>
                          <a:schemeClr val="bg1"/>
                        </a:solidFill>
                      </a:endParaRPr>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lnB w="12700" cap="flat" cmpd="sng" algn="ctr">
                      <a:solidFill>
                        <a:schemeClr val="tx1"/>
                      </a:solidFill>
                      <a:prstDash val="solid"/>
                      <a:round/>
                      <a:headEnd type="none" w="med" len="med"/>
                      <a:tailEnd type="none" w="med" len="med"/>
                    </a:lnB>
                  </a:tcPr>
                </a:tc>
              </a:tr>
              <a:tr h="438350">
                <a:tc vMerge="1">
                  <a:txBody>
                    <a:bodyPr/>
                    <a:lstStyle/>
                    <a:p>
                      <a:endParaRPr lang="en-US"/>
                    </a:p>
                  </a:txBody>
                  <a:tcPr/>
                </a:tc>
                <a:tc>
                  <a:txBody>
                    <a:bodyPr/>
                    <a:lstStyle/>
                    <a:p>
                      <a:r>
                        <a:rPr lang="es-US" sz="2400" b="1" dirty="0" smtClean="0">
                          <a:latin typeface="Times New Roman" pitchFamily="18" charset="0"/>
                          <a:cs typeface="Times New Roman" pitchFamily="18" charset="0"/>
                        </a:rPr>
                        <a:t>SI</a:t>
                      </a:r>
                      <a:r>
                        <a:rPr lang="es-US" b="1" baseline="0"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US" sz="2400" b="1" dirty="0" smtClean="0"/>
                        <a:t>NO</a:t>
                      </a:r>
                      <a:endParaRPr lang="en-US" sz="2400" b="1"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s-US" sz="2400" b="1" dirty="0" smtClean="0">
                          <a:solidFill>
                            <a:schemeClr val="bg1"/>
                          </a:solidFill>
                          <a:latin typeface="Times New Roman" pitchFamily="18" charset="0"/>
                          <a:cs typeface="Times New Roman" pitchFamily="18" charset="0"/>
                        </a:rPr>
                        <a:t>SI</a:t>
                      </a:r>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c>
                  <a:txBody>
                    <a:bodyPr/>
                    <a:lstStyle/>
                    <a:p>
                      <a:r>
                        <a:rPr lang="es-US" sz="2400" b="1" dirty="0" smtClean="0">
                          <a:solidFill>
                            <a:schemeClr val="bg1"/>
                          </a:solidFill>
                          <a:latin typeface="Times New Roman" pitchFamily="18" charset="0"/>
                          <a:cs typeface="Times New Roman" pitchFamily="18" charset="0"/>
                        </a:rPr>
                        <a:t>NO</a:t>
                      </a:r>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r>
              <a:tr h="964371">
                <a:tc>
                  <a:txBody>
                    <a:bodyPr/>
                    <a:lstStyle/>
                    <a:p>
                      <a:r>
                        <a:rPr lang="es-US" sz="2000" b="1" dirty="0" smtClean="0"/>
                        <a:t>Todos los milagros descritos en la biblia realmente ocurrieron.</a:t>
                      </a:r>
                      <a:r>
                        <a:rPr lang="es-US" sz="2000" b="1" baseline="0" dirty="0" smtClean="0"/>
                        <a:t> </a:t>
                      </a:r>
                      <a:endParaRPr lang="en-US" sz="2000" b="1" dirty="0"/>
                    </a:p>
                  </a:txBody>
                  <a:tcPr/>
                </a:tc>
                <a:tc>
                  <a:txBody>
                    <a:bodyPr/>
                    <a:lstStyle/>
                    <a:p>
                      <a:r>
                        <a:rPr lang="es-US" sz="2400" b="1" dirty="0" smtClean="0">
                          <a:solidFill>
                            <a:schemeClr val="bg1"/>
                          </a:solidFill>
                        </a:rPr>
                        <a:t>95</a:t>
                      </a:r>
                      <a:endParaRPr lang="en-US" sz="2400" b="1" dirty="0">
                        <a:solidFill>
                          <a:schemeClr val="bg1"/>
                        </a:solidFill>
                      </a:endParaRPr>
                    </a:p>
                  </a:txBody>
                  <a:tcPr>
                    <a:lnT w="12700" cap="flat" cmpd="sng" algn="ctr">
                      <a:solidFill>
                        <a:schemeClr val="tx1"/>
                      </a:solidFill>
                      <a:prstDash val="solid"/>
                      <a:round/>
                      <a:headEnd type="none" w="med" len="med"/>
                      <a:tailEnd type="none" w="med" len="med"/>
                    </a:lnT>
                  </a:tcPr>
                </a:tc>
                <a:tc>
                  <a:txBody>
                    <a:bodyPr/>
                    <a:lstStyle/>
                    <a:p>
                      <a:r>
                        <a:rPr lang="es-US" sz="2400" b="1" dirty="0" smtClean="0"/>
                        <a:t>5</a:t>
                      </a:r>
                      <a:endParaRPr lang="en-US" sz="2400" b="1" dirty="0"/>
                    </a:p>
                  </a:txBody>
                  <a:tcPr/>
                </a:tc>
                <a:tc>
                  <a:txBody>
                    <a:bodyPr/>
                    <a:lstStyle/>
                    <a:p>
                      <a:r>
                        <a:rPr lang="es-US" sz="2400" b="1" dirty="0" smtClean="0">
                          <a:solidFill>
                            <a:schemeClr val="bg1"/>
                          </a:solidFill>
                        </a:rPr>
                        <a:t>63</a:t>
                      </a:r>
                      <a:endParaRPr lang="en-US" sz="2400" b="1" dirty="0">
                        <a:solidFill>
                          <a:schemeClr val="bg1"/>
                        </a:solidFill>
                      </a:endParaRPr>
                    </a:p>
                  </a:txBody>
                  <a:tcPr/>
                </a:tc>
                <a:tc>
                  <a:txBody>
                    <a:bodyPr/>
                    <a:lstStyle/>
                    <a:p>
                      <a:r>
                        <a:rPr lang="es-US" sz="2400" b="1" dirty="0" smtClean="0">
                          <a:solidFill>
                            <a:schemeClr val="bg1"/>
                          </a:solidFill>
                        </a:rPr>
                        <a:t>34*</a:t>
                      </a:r>
                      <a:endParaRPr lang="en-US" sz="2400" b="1" dirty="0">
                        <a:solidFill>
                          <a:schemeClr val="bg1"/>
                        </a:solidFill>
                      </a:endParaRPr>
                    </a:p>
                  </a:txBody>
                  <a:tcPr/>
                </a:tc>
              </a:tr>
              <a:tr h="1139711">
                <a:tc>
                  <a:txBody>
                    <a:bodyPr/>
                    <a:lstStyle/>
                    <a:p>
                      <a:r>
                        <a:rPr lang="es-US" sz="1800" b="1" dirty="0" smtClean="0">
                          <a:latin typeface="+mn-lt"/>
                          <a:cs typeface="Times New Roman" pitchFamily="18" charset="0"/>
                        </a:rPr>
                        <a:t>Todos los credos religiosos enseñan verdades</a:t>
                      </a:r>
                      <a:r>
                        <a:rPr lang="es-US" sz="1800" b="1" baseline="0" dirty="0" smtClean="0">
                          <a:latin typeface="+mn-lt"/>
                          <a:cs typeface="Times New Roman" pitchFamily="18" charset="0"/>
                        </a:rPr>
                        <a:t> válidas por igual.</a:t>
                      </a:r>
                      <a:endParaRPr lang="en-US" sz="1800" b="1" dirty="0">
                        <a:latin typeface="+mn-lt"/>
                        <a:cs typeface="Times New Roman" pitchFamily="18" charset="0"/>
                      </a:endParaRPr>
                    </a:p>
                  </a:txBody>
                  <a:tcPr/>
                </a:tc>
                <a:tc>
                  <a:txBody>
                    <a:bodyPr/>
                    <a:lstStyle/>
                    <a:p>
                      <a:r>
                        <a:rPr lang="es-US" sz="2400" b="1" dirty="0" smtClean="0"/>
                        <a:t>53</a:t>
                      </a:r>
                    </a:p>
                    <a:p>
                      <a:endParaRPr lang="es-US" sz="2400" b="1" dirty="0" smtClean="0"/>
                    </a:p>
                  </a:txBody>
                  <a:tcPr/>
                </a:tc>
                <a:tc>
                  <a:txBody>
                    <a:bodyPr/>
                    <a:lstStyle/>
                    <a:p>
                      <a:r>
                        <a:rPr lang="es-US" sz="2400" b="1" dirty="0" smtClean="0"/>
                        <a:t>45</a:t>
                      </a:r>
                      <a:endParaRPr lang="en-US" sz="2400" b="1" dirty="0"/>
                    </a:p>
                  </a:txBody>
                  <a:tcPr/>
                </a:tc>
                <a:tc>
                  <a:txBody>
                    <a:bodyPr/>
                    <a:lstStyle/>
                    <a:p>
                      <a:r>
                        <a:rPr lang="es-US" sz="2400" b="1" dirty="0" smtClean="0"/>
                        <a:t>61</a:t>
                      </a:r>
                      <a:endParaRPr lang="en-US" sz="2400" b="1" dirty="0"/>
                    </a:p>
                  </a:txBody>
                  <a:tcPr/>
                </a:tc>
                <a:tc>
                  <a:txBody>
                    <a:bodyPr/>
                    <a:lstStyle/>
                    <a:p>
                      <a:r>
                        <a:rPr lang="es-US" sz="2400" b="1" dirty="0" smtClean="0"/>
                        <a:t>36*</a:t>
                      </a:r>
                      <a:endParaRPr lang="en-US" sz="2400" b="1" dirty="0"/>
                    </a:p>
                  </a:txBody>
                  <a:tcPr/>
                </a:tc>
              </a:tr>
              <a:tr h="613691">
                <a:tc>
                  <a:txBody>
                    <a:bodyPr/>
                    <a:lstStyle/>
                    <a:p>
                      <a:r>
                        <a:rPr lang="es-US" b="1" dirty="0" smtClean="0">
                          <a:solidFill>
                            <a:schemeClr val="bg1"/>
                          </a:solidFill>
                        </a:rPr>
                        <a:t>Después de la muerte las personas reencarnan</a:t>
                      </a:r>
                      <a:r>
                        <a:rPr lang="es-US" b="1" baseline="0" dirty="0" smtClean="0">
                          <a:solidFill>
                            <a:schemeClr val="bg1"/>
                          </a:solidFill>
                        </a:rPr>
                        <a:t> o sea,  regresan a la tierra en otra forma de vida. </a:t>
                      </a:r>
                      <a:endParaRPr lang="en-US" b="1" dirty="0" smtClean="0">
                        <a:solidFill>
                          <a:schemeClr val="bg1"/>
                        </a:solidFill>
                      </a:endParaRPr>
                    </a:p>
                  </a:txBody>
                  <a:tcPr/>
                </a:tc>
                <a:tc>
                  <a:txBody>
                    <a:bodyPr/>
                    <a:lstStyle/>
                    <a:p>
                      <a:r>
                        <a:rPr lang="es-US" sz="2400" b="1" dirty="0" smtClean="0"/>
                        <a:t>17</a:t>
                      </a:r>
                      <a:endParaRPr lang="en-US" sz="2400" b="1" dirty="0"/>
                    </a:p>
                  </a:txBody>
                  <a:tcPr/>
                </a:tc>
                <a:tc>
                  <a:txBody>
                    <a:bodyPr/>
                    <a:lstStyle/>
                    <a:p>
                      <a:r>
                        <a:rPr lang="es-US" sz="2400" b="1" dirty="0" smtClean="0"/>
                        <a:t>82</a:t>
                      </a:r>
                      <a:endParaRPr lang="en-US" sz="2400" b="1" dirty="0"/>
                    </a:p>
                  </a:txBody>
                  <a:tcPr/>
                </a:tc>
                <a:tc>
                  <a:txBody>
                    <a:bodyPr/>
                    <a:lstStyle/>
                    <a:p>
                      <a:r>
                        <a:rPr lang="es-US" sz="2400" b="1" dirty="0" smtClean="0"/>
                        <a:t>46</a:t>
                      </a:r>
                      <a:endParaRPr lang="en-US" sz="2400" b="1" dirty="0"/>
                    </a:p>
                  </a:txBody>
                  <a:tcPr/>
                </a:tc>
                <a:tc>
                  <a:txBody>
                    <a:bodyPr/>
                    <a:lstStyle/>
                    <a:p>
                      <a:r>
                        <a:rPr lang="es-US" sz="2400" b="1" dirty="0" smtClean="0"/>
                        <a:t>50*</a:t>
                      </a:r>
                      <a:endParaRPr lang="en-US" sz="2400" b="1" dirty="0"/>
                    </a:p>
                  </a:txBody>
                  <a:tcPr/>
                </a:tc>
              </a:tr>
              <a:tr h="1139711">
                <a:tc>
                  <a:txBody>
                    <a:bodyPr/>
                    <a:lstStyle/>
                    <a:p>
                      <a:endParaRPr lang="en-US" dirty="0" smtClean="0"/>
                    </a:p>
                  </a:txBody>
                  <a:tcPr/>
                </a:tc>
                <a:tc>
                  <a:txBody>
                    <a:bodyPr/>
                    <a:lstStyle/>
                    <a:p>
                      <a:endParaRPr lang="en-US" sz="2400" b="1" dirty="0"/>
                    </a:p>
                  </a:txBody>
                  <a:tcPr/>
                </a:tc>
                <a:tc>
                  <a:txBody>
                    <a:bodyPr/>
                    <a:lstStyle/>
                    <a:p>
                      <a:endParaRPr lang="en-US" sz="2400" dirty="0"/>
                    </a:p>
                  </a:txBody>
                  <a:tcPr/>
                </a:tc>
                <a:tc>
                  <a:txBody>
                    <a:bodyPr/>
                    <a:lstStyle/>
                    <a:p>
                      <a:endParaRPr lang="en-US" sz="2400" dirty="0"/>
                    </a:p>
                  </a:txBody>
                  <a:tcPr/>
                </a:tc>
                <a:tc>
                  <a:txBody>
                    <a:bodyPr/>
                    <a:lstStyle/>
                    <a:p>
                      <a:r>
                        <a:rPr lang="en-US" dirty="0" smtClean="0"/>
                        <a:t> </a:t>
                      </a:r>
                      <a:r>
                        <a:rPr lang="en-US" sz="2400" dirty="0" smtClean="0"/>
                        <a:t> </a:t>
                      </a:r>
                      <a:endParaRPr lang="en-US" sz="2400" dirty="0"/>
                    </a:p>
                  </a:txBody>
                  <a:tcPr/>
                </a:tc>
              </a:tr>
            </a:tbl>
          </a:graphicData>
        </a:graphic>
      </p:graphicFrame>
    </p:spTree>
  </p:cSld>
  <p:clrMapOvr>
    <a:masterClrMapping/>
  </p:clrMapOvr>
  <p:transition>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half" idx="1"/>
          </p:nvPr>
        </p:nvGraphicFramePr>
        <p:xfrm>
          <a:off x="457200" y="914400"/>
          <a:ext cx="8458198" cy="5880538"/>
        </p:xfrm>
        <a:graphic>
          <a:graphicData uri="http://schemas.openxmlformats.org/drawingml/2006/table">
            <a:tbl>
              <a:tblPr firstRow="1" bandRow="1">
                <a:effectLst>
                  <a:outerShdw blurRad="50800" dist="38100" algn="l" rotWithShape="0">
                    <a:prstClr val="black">
                      <a:alpha val="40000"/>
                    </a:prstClr>
                  </a:outerShdw>
                </a:effectLst>
                <a:tableStyleId>{5C22544A-7EE6-4342-B048-85BDC9FD1C3A}</a:tableStyleId>
              </a:tblPr>
              <a:tblGrid>
                <a:gridCol w="4076242"/>
                <a:gridCol w="1105357"/>
                <a:gridCol w="1112875"/>
                <a:gridCol w="1081862"/>
                <a:gridCol w="1081862"/>
              </a:tblGrid>
              <a:tr h="660050">
                <a:tc rowSpan="2">
                  <a:txBody>
                    <a:bodyPr/>
                    <a:lstStyle/>
                    <a:p>
                      <a:r>
                        <a:rPr lang="es-US" sz="6000" dirty="0" smtClean="0">
                          <a:solidFill>
                            <a:schemeClr val="bg1"/>
                          </a:solidFill>
                        </a:rPr>
                        <a:t>NOTA:</a:t>
                      </a:r>
                      <a:endParaRPr lang="en-US" sz="6000" dirty="0">
                        <a:solidFill>
                          <a:schemeClr val="bg1"/>
                        </a:solidFill>
                      </a:endParaRPr>
                    </a:p>
                  </a:txBody>
                  <a:tcPr>
                    <a:lnR w="12700" cap="flat" cmpd="sng" algn="ctr">
                      <a:solidFill>
                        <a:schemeClr val="tx1"/>
                      </a:solidFill>
                      <a:prstDash val="solid"/>
                      <a:round/>
                      <a:headEnd type="none" w="med" len="med"/>
                      <a:tailEnd type="none" w="med" len="med"/>
                    </a:lnR>
                  </a:tcPr>
                </a:tc>
                <a:tc gridSpan="2">
                  <a:txBody>
                    <a:bodyPr/>
                    <a:lstStyle/>
                    <a:p>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gridSpan="2">
                  <a:txBody>
                    <a:bodyPr/>
                    <a:lstStyle/>
                    <a:p>
                      <a:endParaRPr lang="en-US" dirty="0">
                        <a:solidFill>
                          <a:schemeClr val="bg1"/>
                        </a:solidFill>
                      </a:endParaRPr>
                    </a:p>
                  </a:txBody>
                  <a:tcPr>
                    <a:lnB w="12700" cap="flat" cmpd="sng" algn="ctr">
                      <a:noFill/>
                      <a:prstDash val="solid"/>
                      <a:round/>
                      <a:headEnd type="none" w="med" len="med"/>
                      <a:tailEnd type="none" w="med" len="med"/>
                    </a:lnB>
                  </a:tcPr>
                </a:tc>
                <a:tc hMerge="1">
                  <a:txBody>
                    <a:bodyPr/>
                    <a:lstStyle/>
                    <a:p>
                      <a:endParaRPr lang="en-US" dirty="0"/>
                    </a:p>
                  </a:txBody>
                  <a:tcPr>
                    <a:lnB w="12700" cap="flat" cmpd="sng" algn="ctr">
                      <a:solidFill>
                        <a:schemeClr val="tx1"/>
                      </a:solidFill>
                      <a:prstDash val="solid"/>
                      <a:round/>
                      <a:headEnd type="none" w="med" len="med"/>
                      <a:tailEnd type="none" w="med" len="med"/>
                    </a:lnB>
                  </a:tcPr>
                </a:tc>
              </a:tr>
              <a:tr h="825062">
                <a:tc vMerge="1">
                  <a:txBody>
                    <a:bodyPr/>
                    <a:lstStyle/>
                    <a:p>
                      <a:endParaRPr lang="en-US"/>
                    </a:p>
                  </a:txBody>
                  <a:tcPr/>
                </a:tc>
                <a:tc gridSpan="4">
                  <a:txBody>
                    <a:bodyPr/>
                    <a:lstStyle/>
                    <a:p>
                      <a:endParaRPr lang="en-US" dirty="0"/>
                    </a:p>
                  </a:txBody>
                  <a:tcPr>
                    <a:lnL w="12700" cap="flat" cmpd="sng" algn="ctr">
                      <a:noFill/>
                      <a:prstDash val="solid"/>
                      <a:round/>
                      <a:headEnd type="none" w="med" len="med"/>
                      <a:tailEnd type="none" w="med" len="med"/>
                    </a:lnL>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c hMerge="1">
                  <a:txBody>
                    <a:bodyPr/>
                    <a:lstStyle/>
                    <a:p>
                      <a:endParaRPr lang="en-US" sz="2400" b="1" dirty="0">
                        <a:solidFill>
                          <a:schemeClr val="bg1"/>
                        </a:solidFill>
                        <a:latin typeface="Times New Roman" pitchFamily="18" charset="0"/>
                        <a:cs typeface="Times New Roman" pitchFamily="18" charset="0"/>
                      </a:endParaRPr>
                    </a:p>
                  </a:txBody>
                  <a:tcPr>
                    <a:lnT w="12700" cap="flat" cmpd="sng" algn="ctr">
                      <a:solidFill>
                        <a:schemeClr val="tx1"/>
                      </a:solidFill>
                      <a:prstDash val="solid"/>
                      <a:round/>
                      <a:headEnd type="none" w="med" len="med"/>
                      <a:tailEnd type="none" w="med" len="med"/>
                    </a:lnT>
                  </a:tcPr>
                </a:tc>
              </a:tr>
              <a:tr h="825062">
                <a:tc gridSpan="5">
                  <a:txBody>
                    <a:bodyPr/>
                    <a:lstStyle/>
                    <a:p>
                      <a:r>
                        <a:rPr lang="es-US" sz="2400" b="1" dirty="0" smtClean="0"/>
                        <a:t>El</a:t>
                      </a:r>
                      <a:r>
                        <a:rPr lang="es-US" sz="2400" b="1" baseline="0" dirty="0" smtClean="0"/>
                        <a:t> signo </a:t>
                      </a:r>
                      <a:r>
                        <a:rPr lang="es-US" sz="2400" b="1" dirty="0" smtClean="0"/>
                        <a:t>* Indica que esta información</a:t>
                      </a:r>
                      <a:r>
                        <a:rPr lang="es-US" sz="2400" b="1" baseline="0" dirty="0" smtClean="0"/>
                        <a:t> proviene de un estudio nacional del Grupo de Investigación </a:t>
                      </a:r>
                      <a:r>
                        <a:rPr lang="es-US" sz="2400" b="1" baseline="0" dirty="0" err="1" smtClean="0"/>
                        <a:t>Barna</a:t>
                      </a:r>
                      <a:r>
                        <a:rPr lang="es-US" sz="2400" b="1" baseline="0" dirty="0" smtClean="0"/>
                        <a:t> realizado en 1999 con 614 Adolescentes.</a:t>
                      </a:r>
                    </a:p>
                    <a:p>
                      <a:r>
                        <a:rPr lang="es-US" sz="2400" b="1" baseline="0" dirty="0" smtClean="0"/>
                        <a:t>Todos los demás datos son de un estudio nacional con 605 Adolescentes, realizado por Investigación </a:t>
                      </a:r>
                      <a:r>
                        <a:rPr lang="es-US" sz="2400" b="1" baseline="0" dirty="0" err="1" smtClean="0"/>
                        <a:t>Barna</a:t>
                      </a:r>
                      <a:r>
                        <a:rPr lang="es-US" sz="2400" b="1" baseline="0" dirty="0" smtClean="0"/>
                        <a:t> en el 2000. </a:t>
                      </a:r>
                    </a:p>
                  </a:txBody>
                  <a:tcPr/>
                </a:tc>
                <a:tc hMerge="1">
                  <a:txBody>
                    <a:bodyPr/>
                    <a:lstStyle/>
                    <a:p>
                      <a:endParaRPr lang="en-US" dirty="0"/>
                    </a:p>
                  </a:txBody>
                  <a:tcP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sz="2400" b="1" dirty="0">
                        <a:solidFill>
                          <a:schemeClr val="bg1"/>
                        </a:solidFill>
                      </a:endParaRPr>
                    </a:p>
                  </a:txBody>
                  <a:tcPr/>
                </a:tc>
                <a:tc hMerge="1">
                  <a:txBody>
                    <a:bodyPr/>
                    <a:lstStyle/>
                    <a:p>
                      <a:endParaRPr lang="en-US" sz="2400" b="1" dirty="0">
                        <a:solidFill>
                          <a:schemeClr val="bg1"/>
                        </a:solidFill>
                      </a:endParaRPr>
                    </a:p>
                  </a:txBody>
                  <a:tcPr/>
                </a:tc>
              </a:tr>
              <a:tr h="825062">
                <a:tc gridSpan="4">
                  <a:txBody>
                    <a:bodyPr/>
                    <a:lstStyle/>
                    <a:p>
                      <a:r>
                        <a:rPr lang="es-US" sz="2400" b="1" dirty="0" smtClean="0"/>
                        <a:t>Los</a:t>
                      </a:r>
                      <a:r>
                        <a:rPr lang="es-US" sz="2400" b="1" baseline="0" dirty="0" smtClean="0"/>
                        <a:t> porcentajes no pueden llegar hasta el 100%, debido a la exclusión de quienes </a:t>
                      </a:r>
                      <a:r>
                        <a:rPr lang="es-US" sz="2400" b="1" baseline="0" dirty="0" err="1" smtClean="0"/>
                        <a:t>diejeron</a:t>
                      </a:r>
                      <a:r>
                        <a:rPr lang="es-US" sz="2400" b="1" baseline="0" dirty="0" smtClean="0"/>
                        <a:t>  NO SE . </a:t>
                      </a:r>
                      <a:endParaRPr lang="en-US" sz="2400" b="1" dirty="0"/>
                    </a:p>
                  </a:txBody>
                  <a:tcPr/>
                </a:tc>
                <a:tc hMerge="1">
                  <a:txBody>
                    <a:bodyPr/>
                    <a:lstStyle/>
                    <a:p>
                      <a:endParaRPr lang="en-US" dirty="0"/>
                    </a:p>
                  </a:txBody>
                  <a:tcPr/>
                </a:tc>
                <a:tc hMerge="1">
                  <a:txBody>
                    <a:bodyPr/>
                    <a:lstStyle/>
                    <a:p>
                      <a:endParaRPr lang="en-US" dirty="0"/>
                    </a:p>
                  </a:txBody>
                  <a:tcPr/>
                </a:tc>
                <a:tc hMerge="1">
                  <a:txBody>
                    <a:bodyPr/>
                    <a:lstStyle/>
                    <a:p>
                      <a:endParaRPr lang="en-US" sz="2400" b="1" dirty="0"/>
                    </a:p>
                  </a:txBody>
                  <a:tcPr/>
                </a:tc>
                <a:tc>
                  <a:txBody>
                    <a:bodyPr/>
                    <a:lstStyle/>
                    <a:p>
                      <a:endParaRPr lang="en-US" sz="2400" b="1" dirty="0"/>
                    </a:p>
                  </a:txBody>
                  <a:tcPr/>
                </a:tc>
              </a:tr>
              <a:tr h="825062">
                <a:tc>
                  <a:txBody>
                    <a:bodyPr/>
                    <a:lstStyle/>
                    <a:p>
                      <a:endParaRPr lang="en-US" sz="1800" b="1" dirty="0"/>
                    </a:p>
                  </a:txBody>
                  <a:tcPr/>
                </a:tc>
                <a:tc>
                  <a:txBody>
                    <a:bodyPr/>
                    <a:lstStyle/>
                    <a:p>
                      <a:endParaRPr lang="en-US" dirty="0"/>
                    </a:p>
                  </a:txBody>
                  <a:tcPr/>
                </a:tc>
                <a:tc>
                  <a:txBody>
                    <a:bodyPr/>
                    <a:lstStyle/>
                    <a:p>
                      <a:endParaRPr lang="en-US" dirty="0"/>
                    </a:p>
                  </a:txBody>
                  <a:tcPr/>
                </a:tc>
                <a:tc>
                  <a:txBody>
                    <a:bodyPr/>
                    <a:lstStyle/>
                    <a:p>
                      <a:endParaRPr lang="en-US" sz="2400" b="1" dirty="0"/>
                    </a:p>
                  </a:txBody>
                  <a:tcPr/>
                </a:tc>
                <a:tc>
                  <a:txBody>
                    <a:bodyPr/>
                    <a:lstStyle/>
                    <a:p>
                      <a:endParaRPr lang="en-US" sz="2400" b="1" dirty="0"/>
                    </a:p>
                  </a:txBody>
                  <a:tcPr/>
                </a:tc>
              </a:tr>
              <a:tr h="825062">
                <a:tc>
                  <a:txBody>
                    <a:bodyPr/>
                    <a:lstStyle/>
                    <a:p>
                      <a:endParaRPr lang="en-US" dirty="0" smtClean="0"/>
                    </a:p>
                  </a:txBody>
                  <a:tcPr/>
                </a:tc>
                <a:tc>
                  <a:txBody>
                    <a:bodyPr/>
                    <a:lstStyle/>
                    <a:p>
                      <a:endParaRPr lang="en-US" sz="2400" b="1" dirty="0"/>
                    </a:p>
                  </a:txBody>
                  <a:tcPr/>
                </a:tc>
                <a:tc>
                  <a:txBody>
                    <a:bodyPr/>
                    <a:lstStyle/>
                    <a:p>
                      <a:endParaRPr lang="en-US" sz="2400" dirty="0"/>
                    </a:p>
                  </a:txBody>
                  <a:tcPr/>
                </a:tc>
                <a:tc>
                  <a:txBody>
                    <a:bodyPr/>
                    <a:lstStyle/>
                    <a:p>
                      <a:endParaRPr lang="en-US" sz="2400" dirty="0"/>
                    </a:p>
                  </a:txBody>
                  <a:tcPr/>
                </a:tc>
                <a:tc>
                  <a:txBody>
                    <a:bodyPr/>
                    <a:lstStyle/>
                    <a:p>
                      <a:r>
                        <a:rPr lang="en-US" dirty="0" smtClean="0"/>
                        <a:t> </a:t>
                      </a:r>
                      <a:r>
                        <a:rPr lang="en-US" sz="2400" dirty="0" smtClean="0"/>
                        <a:t> </a:t>
                      </a:r>
                      <a:endParaRPr lang="en-US" sz="2400" dirty="0"/>
                    </a:p>
                  </a:txBody>
                  <a:tcPr/>
                </a:tc>
              </a:tr>
            </a:tbl>
          </a:graphicData>
        </a:graphic>
      </p:graphicFrame>
    </p:spTree>
  </p:cSld>
  <p:clrMapOvr>
    <a:masterClrMapping/>
  </p:clrMapOvr>
  <p:transition>
    <p:strips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686800" cy="838200"/>
          </a:xfrm>
        </p:spPr>
        <p:txBody>
          <a:bodyPr/>
          <a:lstStyle/>
          <a:p>
            <a:r>
              <a:rPr lang="en-US" b="1" dirty="0" err="1" smtClean="0">
                <a:effectLst>
                  <a:outerShdw blurRad="38100" dist="38100" dir="2700000" algn="tl">
                    <a:srgbClr val="000000">
                      <a:alpha val="43137"/>
                    </a:srgbClr>
                  </a:outerShdw>
                </a:effectLst>
                <a:latin typeface="Arial" pitchFamily="34" charset="0"/>
                <a:cs typeface="Arial" pitchFamily="34" charset="0"/>
              </a:rPr>
              <a:t>Que</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hace</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atractiva</a:t>
            </a:r>
            <a:r>
              <a:rPr lang="en-US" b="1" dirty="0" smtClean="0">
                <a:effectLst>
                  <a:outerShdw blurRad="38100" dist="38100" dir="2700000" algn="tl">
                    <a:srgbClr val="000000">
                      <a:alpha val="43137"/>
                    </a:srgbClr>
                  </a:outerShdw>
                </a:effectLst>
                <a:latin typeface="Arial" pitchFamily="34" charset="0"/>
                <a:cs typeface="Arial" pitchFamily="34" charset="0"/>
              </a:rPr>
              <a:t> a </a:t>
            </a:r>
            <a:r>
              <a:rPr lang="en-US" b="1" dirty="0" err="1" smtClean="0">
                <a:effectLst>
                  <a:outerShdw blurRad="38100" dist="38100" dir="2700000" algn="tl">
                    <a:srgbClr val="000000">
                      <a:alpha val="43137"/>
                    </a:srgbClr>
                  </a:outerShdw>
                </a:effectLst>
                <a:latin typeface="Arial" pitchFamily="34" charset="0"/>
                <a:cs typeface="Arial" pitchFamily="34" charset="0"/>
              </a:rPr>
              <a:t>una</a:t>
            </a:r>
            <a:r>
              <a:rPr lang="en-US" b="1" dirty="0" smtClean="0">
                <a:effectLst>
                  <a:outerShdw blurRad="38100" dist="38100" dir="2700000" algn="tl">
                    <a:srgbClr val="000000">
                      <a:alpha val="43137"/>
                    </a:srgbClr>
                  </a:outerShdw>
                </a:effectLst>
                <a:latin typeface="Arial" pitchFamily="34" charset="0"/>
                <a:cs typeface="Arial" pitchFamily="34" charset="0"/>
              </a:rPr>
              <a:t> </a:t>
            </a:r>
            <a:r>
              <a:rPr lang="en-US" b="1" dirty="0" err="1" smtClean="0">
                <a:effectLst>
                  <a:outerShdw blurRad="38100" dist="38100" dir="2700000" algn="tl">
                    <a:srgbClr val="000000">
                      <a:alpha val="43137"/>
                    </a:srgbClr>
                  </a:outerShdw>
                </a:effectLst>
                <a:latin typeface="Arial" pitchFamily="34" charset="0"/>
                <a:cs typeface="Arial" pitchFamily="34" charset="0"/>
              </a:rPr>
              <a:t>iglesia</a:t>
            </a:r>
            <a:r>
              <a:rPr lang="en-US" b="1" dirty="0" smtClean="0">
                <a:effectLst>
                  <a:outerShdw blurRad="38100" dist="38100" dir="2700000" algn="tl">
                    <a:srgbClr val="000000">
                      <a:alpha val="43137"/>
                    </a:srgbClr>
                  </a:outerShdw>
                </a:effectLst>
                <a:latin typeface="Arial" pitchFamily="34" charset="0"/>
                <a:cs typeface="Arial" pitchFamily="34" charset="0"/>
              </a:rPr>
              <a:t> ?</a:t>
            </a:r>
            <a:endParaRPr lang="en-US" b="1" dirty="0">
              <a:effectLst>
                <a:outerShdw blurRad="38100" dist="38100" dir="2700000" algn="tl">
                  <a:srgbClr val="000000">
                    <a:alpha val="43137"/>
                  </a:srgbClr>
                </a:outerShdw>
              </a:effectLst>
              <a:latin typeface="Arial" pitchFamily="34" charset="0"/>
              <a:cs typeface="Arial" pitchFamily="34" charset="0"/>
            </a:endParaRPr>
          </a:p>
        </p:txBody>
      </p:sp>
      <p:pic>
        <p:nvPicPr>
          <p:cNvPr id="6" name="Content Placeholder 5" descr="Father&amp;SonHugging.jpg"/>
          <p:cNvPicPr>
            <a:picLocks noGrp="1" noChangeAspect="1"/>
          </p:cNvPicPr>
          <p:nvPr>
            <p:ph sz="half" idx="1"/>
          </p:nvPr>
        </p:nvPicPr>
        <p:blipFill>
          <a:blip r:embed="rId3" cstate="print"/>
          <a:stretch>
            <a:fillRect/>
          </a:stretch>
        </p:blipFill>
        <p:spPr>
          <a:xfrm>
            <a:off x="1565466" y="3111786"/>
            <a:ext cx="1837944" cy="1842516"/>
          </a:xfrm>
          <a:prstGeom prst="heptagon">
            <a:avLst/>
          </a:prstGeom>
          <a:ln>
            <a:noFill/>
          </a:ln>
          <a:effectLst>
            <a:softEdge rad="112500"/>
          </a:effectLst>
        </p:spPr>
      </p:pic>
      <p:pic>
        <p:nvPicPr>
          <p:cNvPr id="4" name="Picture 3" descr="WomanBlackSittinInChurch.jpg"/>
          <p:cNvPicPr>
            <a:picLocks noChangeAspect="1"/>
          </p:cNvPicPr>
          <p:nvPr/>
        </p:nvPicPr>
        <p:blipFill>
          <a:blip r:embed="rId4" cstate="print">
            <a:lum bright="10000" contrast="10000"/>
          </a:blip>
          <a:stretch>
            <a:fillRect/>
          </a:stretch>
        </p:blipFill>
        <p:spPr>
          <a:xfrm rot="188867">
            <a:off x="6335647" y="1217410"/>
            <a:ext cx="2355741" cy="2427540"/>
          </a:xfrm>
          <a:prstGeom prst="rect">
            <a:avLst/>
          </a:prstGeom>
          <a:ln>
            <a:noFill/>
          </a:ln>
          <a:effectLst>
            <a:softEdge rad="112500"/>
          </a:effectLst>
        </p:spPr>
      </p:pic>
      <p:sp>
        <p:nvSpPr>
          <p:cNvPr id="7" name="Pentagon 6"/>
          <p:cNvSpPr/>
          <p:nvPr/>
        </p:nvSpPr>
        <p:spPr>
          <a:xfrm>
            <a:off x="533400" y="1143000"/>
            <a:ext cx="3886200" cy="838200"/>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sz="2400" b="1" dirty="0" smtClean="0">
                <a:solidFill>
                  <a:schemeClr val="tx1"/>
                </a:solidFill>
                <a:effectLst>
                  <a:outerShdw blurRad="38100" dist="38100" dir="2700000" algn="tl">
                    <a:srgbClr val="000000">
                      <a:alpha val="43137"/>
                    </a:srgbClr>
                  </a:outerShdw>
                </a:effectLst>
              </a:rPr>
              <a:t>La gente es amigable y se preocupa por los demás </a:t>
            </a:r>
            <a:endParaRPr lang="en-US" sz="2400" b="1" dirty="0">
              <a:solidFill>
                <a:schemeClr val="tx1"/>
              </a:solidFill>
              <a:effectLst>
                <a:outerShdw blurRad="38100" dist="38100" dir="2700000" algn="tl">
                  <a:srgbClr val="000000">
                    <a:alpha val="43137"/>
                  </a:srgbClr>
                </a:outerShdw>
              </a:effectLst>
            </a:endParaRPr>
          </a:p>
        </p:txBody>
      </p:sp>
      <p:sp>
        <p:nvSpPr>
          <p:cNvPr id="8" name="Pentagon 7"/>
          <p:cNvSpPr/>
          <p:nvPr/>
        </p:nvSpPr>
        <p:spPr>
          <a:xfrm>
            <a:off x="762000" y="1981200"/>
            <a:ext cx="5334000" cy="1066800"/>
          </a:xfrm>
          <a:prstGeom prst="homePlat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US" sz="2400" b="1" dirty="0" smtClean="0">
                <a:solidFill>
                  <a:schemeClr val="tx1"/>
                </a:solidFill>
                <a:effectLst>
                  <a:outerShdw blurRad="38100" dist="38100" dir="2700000" algn="tl">
                    <a:srgbClr val="000000">
                      <a:alpha val="43137"/>
                    </a:srgbClr>
                  </a:outerShdw>
                </a:effectLst>
              </a:rPr>
              <a:t>Una comunidad con relaciones genuinas, de apoyo y orientadas a la familia. </a:t>
            </a:r>
            <a:endParaRPr lang="en-US" sz="2400" b="1" dirty="0">
              <a:solidFill>
                <a:schemeClr val="tx1"/>
              </a:solidFill>
              <a:effectLst>
                <a:outerShdw blurRad="38100" dist="38100" dir="2700000" algn="tl">
                  <a:srgbClr val="000000">
                    <a:alpha val="43137"/>
                  </a:srgbClr>
                </a:outerShdw>
              </a:effectLst>
            </a:endParaRPr>
          </a:p>
        </p:txBody>
      </p:sp>
      <p:sp>
        <p:nvSpPr>
          <p:cNvPr id="9" name="Pentagon 8"/>
          <p:cNvSpPr/>
          <p:nvPr/>
        </p:nvSpPr>
        <p:spPr>
          <a:xfrm>
            <a:off x="304800" y="3048000"/>
            <a:ext cx="5105400" cy="838200"/>
          </a:xfrm>
          <a:prstGeom prst="homePlat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s-US" sz="2800" b="1" dirty="0" smtClean="0">
                <a:solidFill>
                  <a:schemeClr val="bg1"/>
                </a:solidFill>
                <a:effectLst>
                  <a:outerShdw blurRad="38100" dist="38100" dir="2700000" algn="tl">
                    <a:srgbClr val="000000">
                      <a:alpha val="43137"/>
                    </a:srgbClr>
                  </a:outerShdw>
                </a:effectLst>
              </a:rPr>
              <a:t>Enseñanza y </a:t>
            </a:r>
            <a:r>
              <a:rPr lang="es-US" sz="2800" b="1" dirty="0" err="1" smtClean="0">
                <a:solidFill>
                  <a:schemeClr val="bg1"/>
                </a:solidFill>
                <a:effectLst>
                  <a:outerShdw blurRad="38100" dist="38100" dir="2700000" algn="tl">
                    <a:srgbClr val="000000">
                      <a:alpha val="43137"/>
                    </a:srgbClr>
                  </a:outerShdw>
                </a:effectLst>
              </a:rPr>
              <a:t>predicacion</a:t>
            </a:r>
            <a:r>
              <a:rPr lang="es-US" sz="2800" b="1" dirty="0" smtClean="0">
                <a:solidFill>
                  <a:schemeClr val="bg1"/>
                </a:solidFill>
                <a:effectLst>
                  <a:outerShdw blurRad="38100" dist="38100" dir="2700000" algn="tl">
                    <a:srgbClr val="000000">
                      <a:alpha val="43137"/>
                    </a:srgbClr>
                  </a:outerShdw>
                </a:effectLst>
              </a:rPr>
              <a:t> de alta calidad</a:t>
            </a:r>
            <a:endParaRPr lang="en-US" sz="2800" b="1" dirty="0">
              <a:solidFill>
                <a:schemeClr val="bg1"/>
              </a:solidFill>
              <a:effectLst>
                <a:outerShdw blurRad="38100" dist="38100" dir="2700000" algn="tl">
                  <a:srgbClr val="000000">
                    <a:alpha val="43137"/>
                  </a:srgbClr>
                </a:outerShdw>
              </a:effectLst>
            </a:endParaRPr>
          </a:p>
        </p:txBody>
      </p:sp>
      <p:sp>
        <p:nvSpPr>
          <p:cNvPr id="10" name="Pentagon 9"/>
          <p:cNvSpPr/>
          <p:nvPr/>
        </p:nvSpPr>
        <p:spPr>
          <a:xfrm>
            <a:off x="990600" y="3886200"/>
            <a:ext cx="4953000" cy="838200"/>
          </a:xfrm>
          <a:prstGeom prst="homePlat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US" sz="2400" b="1" dirty="0" smtClean="0">
                <a:solidFill>
                  <a:schemeClr val="tx1"/>
                </a:solidFill>
                <a:effectLst>
                  <a:outerShdw blurRad="38100" dist="38100" dir="2700000" algn="tl">
                    <a:srgbClr val="000000">
                      <a:alpha val="43137"/>
                    </a:srgbClr>
                  </a:outerShdw>
                </a:effectLst>
              </a:rPr>
              <a:t>Las creencias teológicas y la doctrina de la iglesia</a:t>
            </a:r>
            <a:endParaRPr lang="en-US" sz="2400" b="1" dirty="0">
              <a:solidFill>
                <a:schemeClr val="tx1"/>
              </a:solidFill>
              <a:effectLst>
                <a:outerShdw blurRad="38100" dist="38100" dir="2700000" algn="tl">
                  <a:srgbClr val="000000">
                    <a:alpha val="43137"/>
                  </a:srgbClr>
                </a:outerShdw>
              </a:effectLst>
            </a:endParaRPr>
          </a:p>
        </p:txBody>
      </p:sp>
      <p:sp>
        <p:nvSpPr>
          <p:cNvPr id="11" name="Pentagon 10"/>
          <p:cNvSpPr/>
          <p:nvPr/>
        </p:nvSpPr>
        <p:spPr>
          <a:xfrm>
            <a:off x="533400" y="5638800"/>
            <a:ext cx="6096000" cy="914400"/>
          </a:xfrm>
          <a:prstGeom prst="homePlat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US" sz="2400" b="1" dirty="0" smtClean="0">
                <a:solidFill>
                  <a:schemeClr val="tx1"/>
                </a:solidFill>
                <a:effectLst>
                  <a:outerShdw blurRad="38100" dist="38100" dir="2700000" algn="tl">
                    <a:srgbClr val="000000">
                      <a:alpha val="43137"/>
                    </a:srgbClr>
                  </a:outerShdw>
                </a:effectLst>
              </a:rPr>
              <a:t>La iglesia esta involucrada en ayudar a la gente pobre y desprotegida</a:t>
            </a:r>
            <a:endParaRPr lang="en-US" sz="2400" b="1" dirty="0">
              <a:solidFill>
                <a:schemeClr val="tx1"/>
              </a:solidFill>
              <a:effectLst>
                <a:outerShdw blurRad="38100" dist="38100" dir="2700000" algn="tl">
                  <a:srgbClr val="000000">
                    <a:alpha val="43137"/>
                  </a:srgbClr>
                </a:outerShdw>
              </a:effectLst>
            </a:endParaRPr>
          </a:p>
        </p:txBody>
      </p:sp>
      <p:sp>
        <p:nvSpPr>
          <p:cNvPr id="12" name="Pentagon 11"/>
          <p:cNvSpPr/>
          <p:nvPr/>
        </p:nvSpPr>
        <p:spPr>
          <a:xfrm>
            <a:off x="1371600" y="4724400"/>
            <a:ext cx="5334000" cy="914400"/>
          </a:xfrm>
          <a:prstGeom prst="homePlat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US" sz="2400" b="1" dirty="0" smtClean="0">
                <a:solidFill>
                  <a:srgbClr val="0000FF"/>
                </a:solidFill>
                <a:effectLst>
                  <a:outerShdw blurRad="38100" dist="38100" dir="2700000" algn="tl">
                    <a:srgbClr val="000000">
                      <a:alpha val="43137"/>
                    </a:srgbClr>
                  </a:outerShdw>
                </a:effectLst>
              </a:rPr>
              <a:t>La calidad de los programas y las clases para los niños</a:t>
            </a:r>
            <a:endParaRPr lang="en-US" sz="2400" b="1" dirty="0">
              <a:solidFill>
                <a:srgbClr val="0000FF"/>
              </a:solidFill>
              <a:effectLst>
                <a:outerShdw blurRad="38100" dist="38100" dir="2700000" algn="tl">
                  <a:srgbClr val="000000">
                    <a:alpha val="43137"/>
                  </a:srgbClr>
                </a:outerShdw>
              </a:effectLst>
            </a:endParaRPr>
          </a:p>
        </p:txBody>
      </p:sp>
    </p:spTree>
  </p:cSld>
  <p:clrMapOvr>
    <a:masterClrMapping/>
  </p:clrMapOvr>
  <p:transition>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diamond(in)">
                                      <p:cBhvr>
                                        <p:cTn id="12" dur="1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slide(fromBottom)">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right)">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plus(in)">
                                      <p:cBhvr>
                                        <p:cTn id="27" dur="1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0"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edge">
                                      <p:cBhvr>
                                        <p:cTn id="32"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229600" cy="121920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pPr lvl="0" algn="ctr"/>
            <a:r>
              <a:rPr lang="es-US" b="1" dirty="0" smtClean="0">
                <a:effectLst>
                  <a:outerShdw blurRad="38100" dist="38100" dir="2700000" algn="tl">
                    <a:srgbClr val="000000">
                      <a:alpha val="43137"/>
                    </a:srgbClr>
                  </a:outerShdw>
                </a:effectLst>
                <a:latin typeface="Arial" pitchFamily="34" charset="0"/>
                <a:cs typeface="Arial" pitchFamily="34" charset="0"/>
              </a:rPr>
              <a:t>Consejos de </a:t>
            </a:r>
            <a:r>
              <a:rPr lang="es-US" b="1" dirty="0" err="1" smtClean="0">
                <a:effectLst>
                  <a:outerShdw blurRad="38100" dist="38100" dir="2700000" algn="tl">
                    <a:srgbClr val="000000">
                      <a:alpha val="43137"/>
                    </a:srgbClr>
                  </a:outerShdw>
                </a:effectLst>
                <a:latin typeface="Arial" pitchFamily="34" charset="0"/>
                <a:cs typeface="Arial" pitchFamily="34" charset="0"/>
              </a:rPr>
              <a:t>Barna</a:t>
            </a:r>
            <a:r>
              <a:rPr lang="es-US" b="1" dirty="0" smtClean="0">
                <a:effectLst>
                  <a:outerShdw blurRad="38100" dist="38100" dir="2700000" algn="tl">
                    <a:srgbClr val="000000">
                      <a:alpha val="43137"/>
                    </a:srgbClr>
                  </a:outerShdw>
                </a:effectLst>
                <a:latin typeface="Arial" pitchFamily="34" charset="0"/>
                <a:cs typeface="Arial" pitchFamily="34" charset="0"/>
              </a:rPr>
              <a:t> para líderes de jóvenes </a:t>
            </a:r>
            <a:endParaRPr lang="en-US" b="1" dirty="0">
              <a:effectLst>
                <a:outerShdw blurRad="38100" dist="38100" dir="2700000" algn="tl">
                  <a:srgbClr val="000000">
                    <a:alpha val="43137"/>
                  </a:srgbClr>
                </a:outerShdw>
              </a:effectLst>
              <a:latin typeface="Arial" pitchFamily="34" charset="0"/>
              <a:cs typeface="Arial" pitchFamily="34" charset="0"/>
            </a:endParaRPr>
          </a:p>
        </p:txBody>
      </p:sp>
      <p:sp>
        <p:nvSpPr>
          <p:cNvPr id="6" name="Content Placeholder 5"/>
          <p:cNvSpPr>
            <a:spLocks noGrp="1"/>
          </p:cNvSpPr>
          <p:nvPr>
            <p:ph sz="half" idx="1"/>
          </p:nvPr>
        </p:nvSpPr>
        <p:spPr>
          <a:xfrm>
            <a:off x="0" y="990600"/>
            <a:ext cx="8077200" cy="5867400"/>
          </a:xfrm>
        </p:spPr>
        <p:txBody>
          <a:bodyPr>
            <a:noAutofit/>
          </a:bodyPr>
          <a:lstStyle/>
          <a:p>
            <a:pPr lvl="0"/>
            <a:endParaRPr lang="en-US" sz="500" u="sng" dirty="0" smtClean="0"/>
          </a:p>
          <a:p>
            <a:pPr lvl="0"/>
            <a:endParaRPr lang="en-US" sz="600" dirty="0" smtClean="0"/>
          </a:p>
          <a:p>
            <a:r>
              <a:rPr lang="es-US" dirty="0" smtClean="0"/>
              <a:t>Entender el mundo del Adolescente- el contexto cultural del joven. Leer sus revistas, ver sus programas de televisión, hablar con ellos …</a:t>
            </a:r>
          </a:p>
          <a:p>
            <a:r>
              <a:rPr lang="es-US" dirty="0" smtClean="0"/>
              <a:t>Introdúzcase con una visión del mundo- integren su fe en su vida practica. A los adolescentes les impacta su ejemplo. </a:t>
            </a:r>
          </a:p>
          <a:p>
            <a:r>
              <a:rPr lang="es-US" dirty="0" smtClean="0"/>
              <a:t>Vayan con una filosofía y clara visión de por qué está comprometido en el trabajo juvenil.</a:t>
            </a:r>
          </a:p>
          <a:p>
            <a:r>
              <a:rPr lang="es-US" dirty="0" smtClean="0"/>
              <a:t>Oren por el desarrollo de los adolescentes.</a:t>
            </a:r>
          </a:p>
          <a:p>
            <a:r>
              <a:rPr lang="es-US" dirty="0" smtClean="0"/>
              <a:t>Encuentren recursos que les ayuden a ser eficaces.</a:t>
            </a:r>
            <a:endParaRPr lang="en-US" dirty="0"/>
          </a:p>
        </p:txBody>
      </p:sp>
      <p:pic>
        <p:nvPicPr>
          <p:cNvPr id="8" name="Picture 7" descr="1442450382_c4525daf57.jpg"/>
          <p:cNvPicPr>
            <a:picLocks noChangeAspect="1"/>
          </p:cNvPicPr>
          <p:nvPr/>
        </p:nvPicPr>
        <p:blipFill>
          <a:blip r:embed="rId3" cstate="print"/>
          <a:stretch>
            <a:fillRect/>
          </a:stretch>
        </p:blipFill>
        <p:spPr>
          <a:xfrm rot="384279">
            <a:off x="7385621" y="2224448"/>
            <a:ext cx="1781486" cy="2728488"/>
          </a:xfrm>
          <a:prstGeom prst="hexagon">
            <a:avLst/>
          </a:prstGeom>
          <a:ln w="28575">
            <a:solidFill>
              <a:schemeClr val="accent2"/>
            </a:solidFill>
          </a:ln>
        </p:spPr>
      </p:pic>
    </p:spTree>
  </p:cSld>
  <p:clrMapOvr>
    <a:masterClrMapping/>
  </p:clrMapOvr>
  <p:transition>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52400" y="0"/>
            <a:ext cx="5334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pdgr119437b.JPG"/>
          <p:cNvPicPr>
            <a:picLocks noChangeAspect="1"/>
          </p:cNvPicPr>
          <p:nvPr/>
        </p:nvPicPr>
        <p:blipFill>
          <a:blip r:embed="rId3" cstate="print">
            <a:lum bright="10000" contrast="10000"/>
          </a:blip>
          <a:stretch>
            <a:fillRect/>
          </a:stretch>
        </p:blipFill>
        <p:spPr>
          <a:xfrm rot="288763">
            <a:off x="5949744" y="126617"/>
            <a:ext cx="3109106" cy="2160491"/>
          </a:xfrm>
          <a:prstGeom prst="rect">
            <a:avLst/>
          </a:prstGeom>
          <a:ln>
            <a:noFill/>
          </a:ln>
          <a:effectLst>
            <a:softEdge rad="112500"/>
          </a:effectLst>
        </p:spPr>
      </p:pic>
      <p:sp>
        <p:nvSpPr>
          <p:cNvPr id="3" name="Title 2"/>
          <p:cNvSpPr>
            <a:spLocks noGrp="1"/>
          </p:cNvSpPr>
          <p:nvPr>
            <p:ph type="title"/>
          </p:nvPr>
        </p:nvSpPr>
        <p:spPr>
          <a:xfrm>
            <a:off x="0" y="228600"/>
            <a:ext cx="6553200" cy="1371600"/>
          </a:xfrm>
        </p:spPr>
        <p:txBody>
          <a:bodyPr/>
          <a:lstStyle/>
          <a:p>
            <a:r>
              <a:rPr lang="es-US" b="1" dirty="0" smtClean="0">
                <a:solidFill>
                  <a:srgbClr val="FFC000"/>
                </a:solidFill>
                <a:effectLst>
                  <a:outerShdw blurRad="38100" dist="38100" dir="2700000" algn="tl">
                    <a:srgbClr val="000000">
                      <a:alpha val="43137"/>
                    </a:srgbClr>
                  </a:outerShdw>
                </a:effectLst>
              </a:rPr>
              <a:t>Porqué necesitamos entender a los adolescentes?</a:t>
            </a:r>
            <a:endParaRPr lang="en-US" b="1" dirty="0">
              <a:solidFill>
                <a:srgbClr val="FFC000"/>
              </a:solidFill>
              <a:effectLst>
                <a:outerShdw blurRad="38100" dist="38100" dir="2700000" algn="tl">
                  <a:srgbClr val="000000">
                    <a:alpha val="43137"/>
                  </a:srgbClr>
                </a:outerShdw>
              </a:effectLst>
            </a:endParaRPr>
          </a:p>
        </p:txBody>
      </p:sp>
      <p:sp>
        <p:nvSpPr>
          <p:cNvPr id="4" name="Content Placeholder 3"/>
          <p:cNvSpPr>
            <a:spLocks noGrp="1"/>
          </p:cNvSpPr>
          <p:nvPr>
            <p:ph idx="1"/>
          </p:nvPr>
        </p:nvSpPr>
        <p:spPr>
          <a:xfrm>
            <a:off x="304800" y="1981200"/>
            <a:ext cx="8382000" cy="4572000"/>
          </a:xfrm>
        </p:spPr>
        <p:txBody>
          <a:bodyPr>
            <a:normAutofit lnSpcReduction="10000"/>
          </a:bodyPr>
          <a:lstStyle/>
          <a:p>
            <a:endParaRPr lang="es-US" b="1" dirty="0" smtClean="0">
              <a:effectLst>
                <a:outerShdw blurRad="38100" dist="38100" dir="2700000" algn="tl">
                  <a:srgbClr val="000000">
                    <a:alpha val="43137"/>
                  </a:srgbClr>
                </a:outerShdw>
              </a:effectLst>
            </a:endParaRPr>
          </a:p>
          <a:p>
            <a:r>
              <a:rPr lang="es-US" b="1" dirty="0" smtClean="0">
                <a:solidFill>
                  <a:srgbClr val="00B050"/>
                </a:solidFill>
                <a:effectLst>
                  <a:outerShdw blurRad="38100" dist="38100" dir="2700000" algn="tl">
                    <a:srgbClr val="000000">
                      <a:alpha val="43137"/>
                    </a:srgbClr>
                  </a:outerShdw>
                </a:effectLst>
              </a:rPr>
              <a:t>La naturaleza de la familia depende de cómo los adolescentes priorizan la familia y de su enfoque a la crianza.</a:t>
            </a:r>
          </a:p>
          <a:p>
            <a:endParaRPr lang="es-US" b="1" dirty="0" smtClean="0">
              <a:solidFill>
                <a:srgbClr val="00B050"/>
              </a:solidFill>
              <a:effectLst>
                <a:outerShdw blurRad="38100" dist="38100" dir="2700000" algn="tl">
                  <a:srgbClr val="000000">
                    <a:alpha val="43137"/>
                  </a:srgbClr>
                </a:outerShdw>
              </a:effectLst>
            </a:endParaRPr>
          </a:p>
          <a:p>
            <a:r>
              <a:rPr lang="es-US" b="1" dirty="0" smtClean="0">
                <a:solidFill>
                  <a:srgbClr val="00B050"/>
                </a:solidFill>
                <a:effectLst>
                  <a:outerShdw blurRad="38100" dist="38100" dir="2700000" algn="tl">
                    <a:srgbClr val="000000">
                      <a:alpha val="43137"/>
                    </a:srgbClr>
                  </a:outerShdw>
                </a:effectLst>
              </a:rPr>
              <a:t>El futuro de la iglesia será determinado por sus compromisos de fe. </a:t>
            </a:r>
          </a:p>
          <a:p>
            <a:pPr>
              <a:buNone/>
            </a:pPr>
            <a:endParaRPr lang="es-US" b="1" dirty="0" smtClean="0">
              <a:effectLst>
                <a:outerShdw blurRad="38100" dist="38100" dir="2700000" algn="tl">
                  <a:srgbClr val="000000">
                    <a:alpha val="43137"/>
                  </a:srgbClr>
                </a:outerShdw>
              </a:effectLst>
            </a:endParaRPr>
          </a:p>
          <a:p>
            <a:pPr>
              <a:buNone/>
            </a:pPr>
            <a:r>
              <a:rPr lang="es-US" b="1" dirty="0" smtClean="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p:txBody>
      </p:sp>
    </p:spTree>
  </p:cSld>
  <p:clrMapOvr>
    <a:masterClrMapping/>
  </p:clrMapOvr>
  <p:transition>
    <p:push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plus(in)">
                                      <p:cBhvr>
                                        <p:cTn id="7" dur="1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grpId="0" nodeType="clickEffect">
                                  <p:stCondLst>
                                    <p:cond delay="0"/>
                                  </p:stCondLst>
                                  <p:childTnLst>
                                    <p:set>
                                      <p:cBhvr>
                                        <p:cTn id="11" dur="1" fill="hold">
                                          <p:stCondLst>
                                            <p:cond delay="0"/>
                                          </p:stCondLst>
                                        </p:cTn>
                                        <p:tgtEl>
                                          <p:spTgt spid="4">
                                            <p:txEl>
                                              <p:pRg st="3" end="3"/>
                                            </p:txEl>
                                          </p:spTgt>
                                        </p:tgtEl>
                                        <p:attrNameLst>
                                          <p:attrName>style.visibility</p:attrName>
                                        </p:attrNameLst>
                                      </p:cBhvr>
                                      <p:to>
                                        <p:strVal val="visible"/>
                                      </p:to>
                                    </p:set>
                                    <p:animEffect transition="in" filter="plus(in)">
                                      <p:cBhvr>
                                        <p:cTn id="12" dur="1000"/>
                                        <p:tgtEl>
                                          <p:spTgt spid="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animEffect transition="in" filter="plus(in)">
                                      <p:cBhvr>
                                        <p:cTn id="17" dur="1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85800" y="228600"/>
          <a:ext cx="7239000" cy="6400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42" name="Picture 2" descr="C:\Documents and Settings\KohL\My Documents\CLIP ARTS\Goodsalt clipart 2\Jesus teenagers talking.jpg"/>
          <p:cNvPicPr>
            <a:picLocks noChangeAspect="1" noChangeArrowheads="1"/>
          </p:cNvPicPr>
          <p:nvPr/>
        </p:nvPicPr>
        <p:blipFill>
          <a:blip r:embed="rId8" cstate="print"/>
          <a:srcRect/>
          <a:stretch>
            <a:fillRect/>
          </a:stretch>
        </p:blipFill>
        <p:spPr bwMode="auto">
          <a:xfrm rot="21173225">
            <a:off x="7041129" y="2327790"/>
            <a:ext cx="1784521" cy="258532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Rectangle 6"/>
          <p:cNvSpPr/>
          <p:nvPr/>
        </p:nvSpPr>
        <p:spPr>
          <a:xfrm>
            <a:off x="0" y="0"/>
            <a:ext cx="4572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chemeClr val="bg1"/>
              </a:solidFill>
            </a:endParaRPr>
          </a:p>
        </p:txBody>
      </p:sp>
    </p:spTree>
  </p:cSld>
  <p:clrMapOvr>
    <a:masterClrMapping/>
  </p:clrMapOvr>
  <p:transition>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Picture2.jpg"/>
          <p:cNvPicPr>
            <a:picLocks noChangeAspect="1"/>
          </p:cNvPicPr>
          <p:nvPr/>
        </p:nvPicPr>
        <p:blipFill>
          <a:blip r:embed="rId3" cstate="print"/>
          <a:stretch>
            <a:fillRect/>
          </a:stretch>
        </p:blipFill>
        <p:spPr>
          <a:xfrm rot="1007949">
            <a:off x="6615954" y="3939928"/>
            <a:ext cx="2674915" cy="1917192"/>
          </a:xfrm>
          <a:prstGeom prst="hexagon">
            <a:avLst/>
          </a:prstGeom>
          <a:ln w="19050">
            <a:solidFill>
              <a:srgbClr val="FF0000"/>
            </a:solidFill>
          </a:ln>
        </p:spPr>
      </p:pic>
      <p:pic>
        <p:nvPicPr>
          <p:cNvPr id="9218" name="Picture 2" descr="F:\My Pictures\CHILDREN\Groups of children\Copy of Pathfinders2.jpg"/>
          <p:cNvPicPr>
            <a:picLocks noChangeAspect="1" noChangeArrowheads="1"/>
          </p:cNvPicPr>
          <p:nvPr/>
        </p:nvPicPr>
        <p:blipFill>
          <a:blip r:embed="rId4" cstate="print">
            <a:lum bright="10000" contrast="10000"/>
          </a:blip>
          <a:srcRect/>
          <a:stretch>
            <a:fillRect/>
          </a:stretch>
        </p:blipFill>
        <p:spPr bwMode="auto">
          <a:xfrm rot="412003">
            <a:off x="6979245" y="114471"/>
            <a:ext cx="2043700" cy="2147608"/>
          </a:xfrm>
          <a:prstGeom prst="rect">
            <a:avLst/>
          </a:prstGeom>
          <a:noFill/>
          <a:ln w="28575">
            <a:solidFill>
              <a:srgbClr val="FFFF00"/>
            </a:solidFill>
          </a:ln>
        </p:spPr>
      </p:pic>
      <p:pic>
        <p:nvPicPr>
          <p:cNvPr id="9220" name="Picture 4" descr="C:\Documents and Settings\KohL\Local Settings\Temporary Internet Files\Content.IE5\KWY6P6QT\MPj04436790000[1].jpg"/>
          <p:cNvPicPr>
            <a:picLocks noChangeAspect="1" noChangeArrowheads="1"/>
          </p:cNvPicPr>
          <p:nvPr/>
        </p:nvPicPr>
        <p:blipFill>
          <a:blip r:embed="rId5" cstate="print"/>
          <a:srcRect r="20991"/>
          <a:stretch>
            <a:fillRect/>
          </a:stretch>
        </p:blipFill>
        <p:spPr bwMode="auto">
          <a:xfrm rot="20606123">
            <a:off x="6886826" y="2438382"/>
            <a:ext cx="1827332" cy="1537336"/>
          </a:xfrm>
          <a:prstGeom prst="heart">
            <a:avLst/>
          </a:prstGeom>
          <a:solidFill>
            <a:srgbClr val="FFFFFF">
              <a:shade val="85000"/>
            </a:srgbClr>
          </a:solidFill>
          <a:ln w="19050">
            <a:solidFill>
              <a:schemeClr val="accent1"/>
            </a:solidFill>
          </a:ln>
          <a:effectLst>
            <a:reflection blurRad="12700" stA="38000" endPos="28000" dist="5000" dir="5400000" sy="-100000" algn="bl" rotWithShape="0"/>
          </a:effectLst>
        </p:spPr>
      </p:pic>
      <p:sp>
        <p:nvSpPr>
          <p:cNvPr id="5" name="Title 4"/>
          <p:cNvSpPr>
            <a:spLocks noGrp="1"/>
          </p:cNvSpPr>
          <p:nvPr>
            <p:ph type="title"/>
          </p:nvPr>
        </p:nvSpPr>
        <p:spPr>
          <a:xfrm>
            <a:off x="609600" y="152400"/>
            <a:ext cx="5334000" cy="914400"/>
          </a:xfrm>
        </p:spPr>
        <p:txBody>
          <a:bodyPr/>
          <a:lstStyle/>
          <a:p>
            <a:r>
              <a:rPr lang="en-US" sz="4800" b="1" dirty="0" err="1" smtClean="0"/>
              <a:t>Conclusión</a:t>
            </a:r>
            <a:endParaRPr lang="en-US" sz="4800" b="1" dirty="0"/>
          </a:p>
        </p:txBody>
      </p:sp>
      <p:sp>
        <p:nvSpPr>
          <p:cNvPr id="6" name="Content Placeholder 5"/>
          <p:cNvSpPr>
            <a:spLocks noGrp="1"/>
          </p:cNvSpPr>
          <p:nvPr>
            <p:ph sz="half" idx="1"/>
          </p:nvPr>
        </p:nvSpPr>
        <p:spPr>
          <a:xfrm>
            <a:off x="0" y="990600"/>
            <a:ext cx="6934200" cy="5638799"/>
          </a:xfrm>
        </p:spPr>
        <p:txBody>
          <a:bodyPr>
            <a:noAutofit/>
          </a:bodyPr>
          <a:lstStyle/>
          <a:p>
            <a:pPr lvl="0"/>
            <a:endParaRPr lang="es-US" b="1" dirty="0" smtClean="0"/>
          </a:p>
          <a:p>
            <a:pPr lvl="0"/>
            <a:r>
              <a:rPr lang="es-US" b="1" dirty="0" smtClean="0"/>
              <a:t>El Adolescente esta abierto a la religión. Es vulnerable. </a:t>
            </a:r>
            <a:r>
              <a:rPr lang="es-US" b="1" dirty="0" smtClean="0"/>
              <a:t>Es investigados, no acepta todo lo que se le dice, quiere pruebas, quiere ver, pero es una decisión vulnerable por Jesús. </a:t>
            </a:r>
          </a:p>
          <a:p>
            <a:pPr lvl="0"/>
            <a:r>
              <a:rPr lang="es-US" b="1" dirty="0" smtClean="0"/>
              <a:t>Satanás a tomado ventaja de esta etapa para destruir la vida  de los  hijos de Dios.</a:t>
            </a:r>
          </a:p>
          <a:p>
            <a:pPr lvl="0"/>
            <a:r>
              <a:rPr lang="es-US" b="1" dirty="0" smtClean="0"/>
              <a:t> La iglesia se ha dormido, mientras que ele lobo hambriento se lleva a sus hijos </a:t>
            </a:r>
            <a:endParaRPr lang="en-US" b="1" dirty="0" smtClean="0"/>
          </a:p>
        </p:txBody>
      </p:sp>
    </p:spTree>
  </p:cSld>
  <p:clrMapOvr>
    <a:masterClrMapping/>
  </p:clrMapOvr>
  <p:transition>
    <p:wedg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533400" y="304800"/>
            <a:ext cx="7620000" cy="914400"/>
          </a:xfrm>
        </p:spPr>
        <p:txBody>
          <a:bodyPr/>
          <a:lstStyle/>
          <a:p>
            <a:r>
              <a:rPr lang="es-US" sz="5400" b="1" dirty="0" smtClean="0">
                <a:effectLst>
                  <a:outerShdw blurRad="38100" dist="38100" dir="2700000" algn="tl">
                    <a:srgbClr val="000000">
                      <a:alpha val="43137"/>
                    </a:srgbClr>
                  </a:outerShdw>
                </a:effectLst>
                <a:latin typeface="Calibri" pitchFamily="34" charset="0"/>
              </a:rPr>
              <a:t>QUE SE PUEDE HACER?</a:t>
            </a:r>
            <a:endParaRPr lang="en-US" sz="5400" b="1" dirty="0">
              <a:effectLst>
                <a:outerShdw blurRad="38100" dist="38100" dir="2700000" algn="tl">
                  <a:srgbClr val="000000">
                    <a:alpha val="43137"/>
                  </a:srgbClr>
                </a:outerShdw>
              </a:effectLst>
              <a:latin typeface="Calibri" pitchFamily="34" charset="0"/>
            </a:endParaRPr>
          </a:p>
        </p:txBody>
      </p:sp>
      <p:sp>
        <p:nvSpPr>
          <p:cNvPr id="10" name="Content Placeholder 9"/>
          <p:cNvSpPr>
            <a:spLocks noGrp="1"/>
          </p:cNvSpPr>
          <p:nvPr>
            <p:ph idx="1"/>
          </p:nvPr>
        </p:nvSpPr>
        <p:spPr>
          <a:xfrm>
            <a:off x="228600" y="1600200"/>
            <a:ext cx="7772400" cy="4800600"/>
          </a:xfrm>
        </p:spPr>
        <p:txBody>
          <a:bodyPr/>
          <a:lstStyle/>
          <a:p>
            <a:pPr lvl="0"/>
            <a:r>
              <a:rPr lang="en-US" sz="3600" b="1" dirty="0" smtClean="0">
                <a:effectLst>
                  <a:outerShdw blurRad="38100" dist="38100" dir="2700000" algn="tl">
                    <a:srgbClr val="000000">
                      <a:alpha val="43137"/>
                    </a:srgbClr>
                  </a:outerShdw>
                </a:effectLst>
              </a:rPr>
              <a:t>Un </a:t>
            </a:r>
            <a:r>
              <a:rPr lang="en-US" sz="3600" b="1" dirty="0" err="1" smtClean="0">
                <a:effectLst>
                  <a:outerShdw blurRad="38100" dist="38100" dir="2700000" algn="tl">
                    <a:srgbClr val="000000">
                      <a:alpha val="43137"/>
                    </a:srgbClr>
                  </a:outerShdw>
                </a:effectLst>
              </a:rPr>
              <a:t>ministerio</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específico</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para</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trabajar</a:t>
            </a:r>
            <a:r>
              <a:rPr lang="en-US" sz="3600" b="1" dirty="0" smtClean="0">
                <a:effectLst>
                  <a:outerShdw blurRad="38100" dist="38100" dir="2700000" algn="tl">
                    <a:srgbClr val="000000">
                      <a:alpha val="43137"/>
                    </a:srgbClr>
                  </a:outerShdw>
                </a:effectLst>
              </a:rPr>
              <a:t> con los </a:t>
            </a:r>
            <a:r>
              <a:rPr lang="en-US" sz="3600" b="1" dirty="0" err="1" smtClean="0">
                <a:effectLst>
                  <a:outerShdw blurRad="38100" dist="38100" dir="2700000" algn="tl">
                    <a:srgbClr val="000000">
                      <a:alpha val="43137"/>
                    </a:srgbClr>
                  </a:outerShdw>
                </a:effectLst>
              </a:rPr>
              <a:t>adolescentes</a:t>
            </a:r>
            <a:r>
              <a:rPr lang="en-US" sz="3600" b="1" dirty="0" smtClean="0">
                <a:effectLst>
                  <a:outerShdw blurRad="38100" dist="38100" dir="2700000" algn="tl">
                    <a:srgbClr val="000000">
                      <a:alpha val="43137"/>
                    </a:srgbClr>
                  </a:outerShdw>
                </a:effectLst>
              </a:rPr>
              <a:t>. No </a:t>
            </a:r>
            <a:r>
              <a:rPr lang="en-US" sz="3600" b="1" dirty="0" err="1" smtClean="0">
                <a:effectLst>
                  <a:outerShdw blurRad="38100" dist="38100" dir="2700000" algn="tl">
                    <a:srgbClr val="000000">
                      <a:alpha val="43137"/>
                    </a:srgbClr>
                  </a:outerShdw>
                </a:effectLst>
              </a:rPr>
              <a:t>podemos</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desperdiciar</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esta</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etapa</a:t>
            </a:r>
            <a:r>
              <a:rPr lang="en-US" sz="3600" b="1" dirty="0" smtClean="0">
                <a:effectLst>
                  <a:outerShdw blurRad="38100" dist="38100" dir="2700000" algn="tl">
                    <a:srgbClr val="000000">
                      <a:alpha val="43137"/>
                    </a:srgbClr>
                  </a:outerShdw>
                </a:effectLst>
              </a:rPr>
              <a:t>. Si </a:t>
            </a:r>
            <a:r>
              <a:rPr lang="en-US" sz="3600" b="1" dirty="0" err="1" smtClean="0">
                <a:effectLst>
                  <a:outerShdw blurRad="38100" dist="38100" dir="2700000" algn="tl">
                    <a:srgbClr val="000000">
                      <a:alpha val="43137"/>
                    </a:srgbClr>
                  </a:outerShdw>
                </a:effectLst>
              </a:rPr>
              <a:t>deseamos</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mantenerlos</a:t>
            </a:r>
            <a:r>
              <a:rPr lang="en-US" sz="3600" b="1" dirty="0" smtClean="0">
                <a:effectLst>
                  <a:outerShdw blurRad="38100" dist="38100" dir="2700000" algn="tl">
                    <a:srgbClr val="000000">
                      <a:alpha val="43137"/>
                    </a:srgbClr>
                  </a:outerShdw>
                </a:effectLst>
              </a:rPr>
              <a:t> en Cristo a </a:t>
            </a:r>
            <a:r>
              <a:rPr lang="en-US" sz="3600" b="1" dirty="0" err="1" smtClean="0">
                <a:effectLst>
                  <a:outerShdw blurRad="38100" dist="38100" dir="2700000" algn="tl">
                    <a:srgbClr val="000000">
                      <a:alpha val="43137"/>
                    </a:srgbClr>
                  </a:outerShdw>
                </a:effectLst>
              </a:rPr>
              <a:t>esta</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edad</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las</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posibilidades</a:t>
            </a:r>
            <a:r>
              <a:rPr lang="en-US" sz="3600" b="1" dirty="0" smtClean="0">
                <a:effectLst>
                  <a:outerShdw blurRad="38100" dist="38100" dir="2700000" algn="tl">
                    <a:srgbClr val="000000">
                      <a:alpha val="43137"/>
                    </a:srgbClr>
                  </a:outerShdw>
                </a:effectLst>
              </a:rPr>
              <a:t> de </a:t>
            </a:r>
            <a:r>
              <a:rPr lang="en-US" sz="3600" b="1" dirty="0" err="1" smtClean="0">
                <a:effectLst>
                  <a:outerShdw blurRad="38100" dist="38100" dir="2700000" algn="tl">
                    <a:srgbClr val="000000">
                      <a:alpha val="43137"/>
                    </a:srgbClr>
                  </a:outerShdw>
                </a:effectLst>
              </a:rPr>
              <a:t>que</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permanezcan</a:t>
            </a:r>
            <a:r>
              <a:rPr lang="en-US" sz="3600" b="1" dirty="0" smtClean="0">
                <a:effectLst>
                  <a:outerShdw blurRad="38100" dist="38100" dir="2700000" algn="tl">
                    <a:srgbClr val="000000">
                      <a:alpha val="43137"/>
                    </a:srgbClr>
                  </a:outerShdw>
                </a:effectLst>
              </a:rPr>
              <a:t> en </a:t>
            </a:r>
            <a:r>
              <a:rPr lang="en-US" sz="3600" b="1" dirty="0" err="1" smtClean="0">
                <a:effectLst>
                  <a:outerShdw blurRad="38100" dist="38100" dir="2700000" algn="tl">
                    <a:srgbClr val="000000">
                      <a:alpha val="43137"/>
                    </a:srgbClr>
                  </a:outerShdw>
                </a:effectLst>
              </a:rPr>
              <a:t>Él</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durante</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toda</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su</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vida</a:t>
            </a:r>
            <a:r>
              <a:rPr lang="en-US" sz="3600" b="1" dirty="0" smtClean="0">
                <a:effectLst>
                  <a:outerShdw blurRad="38100" dist="38100" dir="2700000" algn="tl">
                    <a:srgbClr val="000000">
                      <a:alpha val="43137"/>
                    </a:srgbClr>
                  </a:outerShdw>
                </a:effectLst>
              </a:rPr>
              <a:t>, son </a:t>
            </a:r>
            <a:r>
              <a:rPr lang="en-US" sz="3600" b="1" dirty="0" err="1" smtClean="0">
                <a:effectLst>
                  <a:outerShdw blurRad="38100" dist="38100" dir="2700000" algn="tl">
                    <a:srgbClr val="000000">
                      <a:alpha val="43137"/>
                    </a:srgbClr>
                  </a:outerShdw>
                </a:effectLst>
              </a:rPr>
              <a:t>muy</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grandes</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Mañana</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puede</a:t>
            </a:r>
            <a:r>
              <a:rPr lang="en-US" sz="3600" b="1" dirty="0" smtClean="0">
                <a:effectLst>
                  <a:outerShdw blurRad="38100" dist="38100" dir="2700000" algn="tl">
                    <a:srgbClr val="000000">
                      <a:alpha val="43137"/>
                    </a:srgbClr>
                  </a:outerShdw>
                </a:effectLst>
              </a:rPr>
              <a:t> ser </a:t>
            </a:r>
            <a:r>
              <a:rPr lang="en-US" sz="3600" b="1" dirty="0" err="1" smtClean="0">
                <a:effectLst>
                  <a:outerShdw blurRad="38100" dist="38100" dir="2700000" algn="tl">
                    <a:srgbClr val="000000">
                      <a:alpha val="43137"/>
                    </a:srgbClr>
                  </a:outerShdw>
                </a:effectLst>
              </a:rPr>
              <a:t>demasiado</a:t>
            </a:r>
            <a:r>
              <a:rPr lang="en-US" sz="3600" b="1" dirty="0" smtClean="0">
                <a:effectLst>
                  <a:outerShdw blurRad="38100" dist="38100" dir="2700000" algn="tl">
                    <a:srgbClr val="000000">
                      <a:alpha val="43137"/>
                    </a:srgbClr>
                  </a:outerShdw>
                </a:effectLst>
              </a:rPr>
              <a:t> </a:t>
            </a:r>
            <a:r>
              <a:rPr lang="en-US" sz="3600" b="1" dirty="0" err="1" smtClean="0">
                <a:effectLst>
                  <a:outerShdw blurRad="38100" dist="38100" dir="2700000" algn="tl">
                    <a:srgbClr val="000000">
                      <a:alpha val="43137"/>
                    </a:srgbClr>
                  </a:outerShdw>
                </a:effectLst>
              </a:rPr>
              <a:t>tarde</a:t>
            </a:r>
            <a:r>
              <a:rPr lang="en-US" sz="3600" b="1" dirty="0" smtClean="0">
                <a:effectLst>
                  <a:outerShdw blurRad="38100" dist="38100" dir="2700000" algn="tl">
                    <a:srgbClr val="000000">
                      <a:alpha val="43137"/>
                    </a:srgbClr>
                  </a:outerShdw>
                </a:effectLst>
              </a:rPr>
              <a:t> </a:t>
            </a:r>
            <a:r>
              <a:rPr lang="en-US" sz="3600" b="1" dirty="0" smtClean="0">
                <a:effectLst>
                  <a:outerShdw blurRad="38100" dist="38100" dir="2700000" algn="tl">
                    <a:srgbClr val="000000">
                      <a:alpha val="43137"/>
                    </a:srgbClr>
                  </a:outerShdw>
                </a:effectLst>
              </a:rPr>
              <a:t>!</a:t>
            </a:r>
            <a:endParaRPr lang="en-US" sz="3600" b="1" dirty="0" smtClean="0">
              <a:effectLst>
                <a:outerShdw blurRad="38100" dist="38100" dir="2700000" algn="tl">
                  <a:srgbClr val="000000">
                    <a:alpha val="43137"/>
                  </a:srgbClr>
                </a:outerShdw>
              </a:effectLst>
            </a:endParaRPr>
          </a:p>
          <a:p>
            <a:pPr>
              <a:buNone/>
            </a:pPr>
            <a:endParaRPr lang="en-US" dirty="0"/>
          </a:p>
        </p:txBody>
      </p:sp>
      <p:sp>
        <p:nvSpPr>
          <p:cNvPr id="12" name="Rectangle 11"/>
          <p:cNvSpPr/>
          <p:nvPr/>
        </p:nvSpPr>
        <p:spPr>
          <a:xfrm>
            <a:off x="0" y="0"/>
            <a:ext cx="457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a:solidFill>
                  <a:sysClr val="windowText" lastClr="000000"/>
                </a:solidFill>
              </a:ln>
              <a:solidFill>
                <a:sysClr val="windowText" lastClr="000000"/>
              </a:solidFill>
            </a:endParaRPr>
          </a:p>
        </p:txBody>
      </p:sp>
      <p:pic>
        <p:nvPicPr>
          <p:cNvPr id="2050" name="Picture 2" descr="C:\Documents and Settings\KohL\Local Settings\Temporary Internet Files\Content.IE5\WR2XAZU0\MPj04427260000[1].jpg"/>
          <p:cNvPicPr>
            <a:picLocks noChangeAspect="1" noChangeArrowheads="1"/>
          </p:cNvPicPr>
          <p:nvPr/>
        </p:nvPicPr>
        <p:blipFill>
          <a:blip r:embed="rId3" cstate="print"/>
          <a:srcRect/>
          <a:stretch>
            <a:fillRect/>
          </a:stretch>
        </p:blipFill>
        <p:spPr bwMode="auto">
          <a:xfrm>
            <a:off x="6705600" y="228600"/>
            <a:ext cx="2286000" cy="1905000"/>
          </a:xfrm>
          <a:prstGeom prst="trapezoid">
            <a:avLst/>
          </a:prstGeom>
          <a:noFill/>
          <a:ln w="38100">
            <a:solidFill>
              <a:srgbClr val="FF0000"/>
            </a:solidFill>
          </a:ln>
        </p:spPr>
      </p:pic>
      <p:pic>
        <p:nvPicPr>
          <p:cNvPr id="2051" name="Picture 3" descr="C:\Documents and Settings\KohL\Local Settings\Temporary Internet Files\Content.IE5\7JNT8DUT\MPj04425260000[1].jpg"/>
          <p:cNvPicPr>
            <a:picLocks noChangeAspect="1" noChangeArrowheads="1"/>
          </p:cNvPicPr>
          <p:nvPr/>
        </p:nvPicPr>
        <p:blipFill>
          <a:blip r:embed="rId4" cstate="print">
            <a:lum bright="10000"/>
          </a:blip>
          <a:srcRect l="5000" t="8750" r="40000" b="12500"/>
          <a:stretch>
            <a:fillRect/>
          </a:stretch>
        </p:blipFill>
        <p:spPr bwMode="auto">
          <a:xfrm rot="842189">
            <a:off x="6963038" y="4936427"/>
            <a:ext cx="1981200" cy="1891146"/>
          </a:xfrm>
          <a:prstGeom prst="ellipse">
            <a:avLst/>
          </a:prstGeom>
          <a:noFill/>
          <a:ln w="38100">
            <a:solidFill>
              <a:srgbClr val="FFFF00"/>
            </a:solidFill>
          </a:ln>
        </p:spPr>
      </p:pic>
    </p:spTree>
  </p:cSld>
  <p:clrMapOvr>
    <a:masterClrMapping/>
  </p:clrMapOvr>
  <p:transition>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p:cNvSpPr/>
          <p:nvPr/>
        </p:nvSpPr>
        <p:spPr>
          <a:xfrm>
            <a:off x="3505200" y="533400"/>
            <a:ext cx="5257800" cy="5791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bliqueTopLeft"/>
              <a:lightRig rig="threePt" dir="t"/>
            </a:scene3d>
          </a:bodyPr>
          <a:lstStyle/>
          <a:p>
            <a:pPr lvl="0" algn="ctr"/>
            <a:endParaRPr lang="en-US" sz="3200" dirty="0" smtClean="0"/>
          </a:p>
          <a:p>
            <a:pPr lvl="0" algn="ctr"/>
            <a:r>
              <a:rPr lang="en-US" sz="4400" b="1" dirty="0" smtClean="0">
                <a:solidFill>
                  <a:schemeClr val="tx1"/>
                </a:solidFill>
                <a:effectLst>
                  <a:outerShdw blurRad="38100" dist="38100" dir="2700000" algn="tl">
                    <a:srgbClr val="000000">
                      <a:alpha val="43137"/>
                    </a:srgbClr>
                  </a:outerShdw>
                </a:effectLst>
                <a:latin typeface="Calibri" pitchFamily="34" charset="0"/>
              </a:rPr>
              <a:t>“La </a:t>
            </a:r>
            <a:r>
              <a:rPr lang="en-US" sz="4400" b="1" dirty="0" err="1" smtClean="0">
                <a:solidFill>
                  <a:schemeClr val="tx1"/>
                </a:solidFill>
                <a:effectLst>
                  <a:outerShdw blurRad="38100" dist="38100" dir="2700000" algn="tl">
                    <a:srgbClr val="000000">
                      <a:alpha val="43137"/>
                    </a:srgbClr>
                  </a:outerShdw>
                </a:effectLst>
                <a:latin typeface="Calibri" pitchFamily="34" charset="0"/>
              </a:rPr>
              <a:t>adolescencia</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es</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una</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etapa</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donde</a:t>
            </a:r>
            <a:r>
              <a:rPr lang="en-US" sz="4400" b="1" dirty="0" smtClean="0">
                <a:solidFill>
                  <a:schemeClr val="tx1"/>
                </a:solidFill>
                <a:effectLst>
                  <a:outerShdw blurRad="38100" dist="38100" dir="2700000" algn="tl">
                    <a:srgbClr val="000000">
                      <a:alpha val="43137"/>
                    </a:srgbClr>
                  </a:outerShdw>
                </a:effectLst>
                <a:latin typeface="Calibri" pitchFamily="34" charset="0"/>
              </a:rPr>
              <a:t> el </a:t>
            </a:r>
            <a:r>
              <a:rPr lang="en-US" sz="4400" b="1" dirty="0" err="1" smtClean="0">
                <a:solidFill>
                  <a:schemeClr val="tx1"/>
                </a:solidFill>
                <a:effectLst>
                  <a:outerShdw blurRad="38100" dist="38100" dir="2700000" algn="tl">
                    <a:srgbClr val="000000">
                      <a:alpha val="43137"/>
                    </a:srgbClr>
                  </a:outerShdw>
                </a:effectLst>
                <a:latin typeface="Calibri" pitchFamily="34" charset="0"/>
              </a:rPr>
              <a:t>individuo</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está</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preocupado</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por</a:t>
            </a:r>
            <a:r>
              <a:rPr lang="en-US" sz="4400" b="1" dirty="0" smtClean="0">
                <a:solidFill>
                  <a:schemeClr val="tx1"/>
                </a:solidFill>
                <a:effectLst>
                  <a:outerShdw blurRad="38100" dist="38100" dir="2700000" algn="tl">
                    <a:srgbClr val="000000">
                      <a:alpha val="43137"/>
                    </a:srgbClr>
                  </a:outerShdw>
                </a:effectLst>
                <a:latin typeface="Calibri" pitchFamily="34" charset="0"/>
              </a:rPr>
              <a:t> lo </a:t>
            </a:r>
            <a:r>
              <a:rPr lang="en-US" sz="4400" b="1" dirty="0" err="1" smtClean="0">
                <a:solidFill>
                  <a:schemeClr val="tx1"/>
                </a:solidFill>
                <a:effectLst>
                  <a:outerShdw blurRad="38100" dist="38100" dir="2700000" algn="tl">
                    <a:srgbClr val="000000">
                      <a:alpha val="43137"/>
                    </a:srgbClr>
                  </a:outerShdw>
                </a:effectLst>
                <a:latin typeface="Calibri" pitchFamily="34" charset="0"/>
              </a:rPr>
              <a:t>que</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es</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r>
              <a:rPr lang="en-US" sz="4400" b="1" dirty="0" err="1" smtClean="0">
                <a:solidFill>
                  <a:schemeClr val="tx1"/>
                </a:solidFill>
                <a:effectLst>
                  <a:outerShdw blurRad="38100" dist="38100" dir="2700000" algn="tl">
                    <a:srgbClr val="000000">
                      <a:alpha val="43137"/>
                    </a:srgbClr>
                  </a:outerShdw>
                </a:effectLst>
                <a:latin typeface="Calibri" pitchFamily="34" charset="0"/>
              </a:rPr>
              <a:t>espiritual</a:t>
            </a:r>
            <a:r>
              <a:rPr lang="en-US" sz="4400" b="1" dirty="0" smtClean="0">
                <a:solidFill>
                  <a:schemeClr val="tx1"/>
                </a:solidFill>
                <a:effectLst>
                  <a:outerShdw blurRad="38100" dist="38100" dir="2700000" algn="tl">
                    <a:srgbClr val="000000">
                      <a:alpha val="43137"/>
                    </a:srgbClr>
                  </a:outerShdw>
                </a:effectLst>
                <a:latin typeface="Calibri" pitchFamily="34" charset="0"/>
              </a:rPr>
              <a:t>  y </a:t>
            </a:r>
            <a:r>
              <a:rPr lang="en-US" sz="4400" b="1" dirty="0" err="1" smtClean="0">
                <a:solidFill>
                  <a:schemeClr val="tx1"/>
                </a:solidFill>
                <a:effectLst>
                  <a:outerShdw blurRad="38100" dist="38100" dir="2700000" algn="tl">
                    <a:srgbClr val="000000">
                      <a:alpha val="43137"/>
                    </a:srgbClr>
                  </a:outerShdw>
                </a:effectLst>
                <a:latin typeface="Calibri" pitchFamily="34" charset="0"/>
              </a:rPr>
              <a:t>sagrado</a:t>
            </a:r>
            <a:r>
              <a:rPr lang="en-US" sz="4400" b="1" dirty="0" smtClean="0">
                <a:solidFill>
                  <a:schemeClr val="tx1"/>
                </a:solidFill>
                <a:effectLst>
                  <a:outerShdw blurRad="38100" dist="38100" dir="2700000" algn="tl">
                    <a:srgbClr val="000000">
                      <a:alpha val="43137"/>
                    </a:srgbClr>
                  </a:outerShdw>
                </a:effectLst>
                <a:latin typeface="Calibri" pitchFamily="34" charset="0"/>
              </a:rPr>
              <a:t> ”</a:t>
            </a:r>
          </a:p>
          <a:p>
            <a:pPr lvl="0" algn="ctr"/>
            <a:endParaRPr lang="en-US" sz="4400" b="1" dirty="0" smtClean="0">
              <a:solidFill>
                <a:schemeClr val="tx1"/>
              </a:solidFill>
              <a:effectLst>
                <a:outerShdw blurRad="38100" dist="38100" dir="2700000" algn="tl">
                  <a:srgbClr val="000000">
                    <a:alpha val="43137"/>
                  </a:srgbClr>
                </a:outerShdw>
              </a:effectLst>
              <a:latin typeface="Calibri" pitchFamily="34" charset="0"/>
            </a:endParaRPr>
          </a:p>
          <a:p>
            <a:pPr lvl="0" algn="ctr"/>
            <a:r>
              <a:rPr lang="en-US" sz="2400" b="1" dirty="0" smtClean="0">
                <a:solidFill>
                  <a:schemeClr val="tx1"/>
                </a:solidFill>
                <a:effectLst>
                  <a:outerShdw blurRad="38100" dist="38100" dir="2700000" algn="tl">
                    <a:srgbClr val="000000">
                      <a:alpha val="43137"/>
                    </a:srgbClr>
                  </a:outerShdw>
                </a:effectLst>
                <a:latin typeface="Calibri" pitchFamily="34" charset="0"/>
              </a:rPr>
              <a:t>Samuel  </a:t>
            </a:r>
            <a:r>
              <a:rPr lang="en-US" sz="2400" b="1" dirty="0" err="1" smtClean="0">
                <a:solidFill>
                  <a:schemeClr val="tx1"/>
                </a:solidFill>
                <a:effectLst>
                  <a:outerShdw blurRad="38100" dist="38100" dir="2700000" algn="tl">
                    <a:srgbClr val="000000">
                      <a:alpha val="43137"/>
                    </a:srgbClr>
                  </a:outerShdw>
                </a:effectLst>
                <a:latin typeface="Calibri" pitchFamily="34" charset="0"/>
              </a:rPr>
              <a:t>Pfromm</a:t>
            </a:r>
            <a:r>
              <a:rPr lang="en-US" sz="2400" b="1" dirty="0" smtClean="0">
                <a:solidFill>
                  <a:schemeClr val="tx1"/>
                </a:solidFill>
                <a:effectLst>
                  <a:outerShdw blurRad="38100" dist="38100" dir="2700000" algn="tl">
                    <a:srgbClr val="000000">
                      <a:alpha val="43137"/>
                    </a:srgbClr>
                  </a:outerShdw>
                </a:effectLst>
                <a:latin typeface="Calibri" pitchFamily="34" charset="0"/>
              </a:rPr>
              <a:t> </a:t>
            </a:r>
            <a:r>
              <a:rPr lang="en-US" sz="2400" b="1" dirty="0" err="1" smtClean="0">
                <a:solidFill>
                  <a:schemeClr val="tx1"/>
                </a:solidFill>
                <a:effectLst>
                  <a:outerShdw blurRad="38100" dist="38100" dir="2700000" algn="tl">
                    <a:srgbClr val="000000">
                      <a:alpha val="43137"/>
                    </a:srgbClr>
                  </a:outerShdw>
                </a:effectLst>
                <a:latin typeface="Calibri" pitchFamily="34" charset="0"/>
              </a:rPr>
              <a:t>Netto</a:t>
            </a:r>
            <a:r>
              <a:rPr lang="en-US" sz="2400" b="1" dirty="0" smtClean="0">
                <a:solidFill>
                  <a:schemeClr val="tx1"/>
                </a:solidFill>
                <a:effectLst>
                  <a:outerShdw blurRad="38100" dist="38100" dir="2700000" algn="tl">
                    <a:srgbClr val="000000">
                      <a:alpha val="43137"/>
                    </a:srgbClr>
                  </a:outerShdw>
                </a:effectLst>
                <a:latin typeface="Calibri" pitchFamily="34" charset="0"/>
              </a:rPr>
              <a:t>, </a:t>
            </a:r>
            <a:r>
              <a:rPr lang="en-US" sz="2400" b="1" i="1" u="sng" dirty="0" smtClean="0">
                <a:solidFill>
                  <a:schemeClr val="tx1"/>
                </a:solidFill>
                <a:effectLst>
                  <a:outerShdw blurRad="38100" dist="38100" dir="2700000" algn="tl">
                    <a:srgbClr val="000000">
                      <a:alpha val="43137"/>
                    </a:srgbClr>
                  </a:outerShdw>
                </a:effectLst>
                <a:latin typeface="Calibri" pitchFamily="34" charset="0"/>
              </a:rPr>
              <a:t> Psychology of Adolescence, </a:t>
            </a:r>
            <a:r>
              <a:rPr lang="en-US" sz="2400" b="1" dirty="0" smtClean="0">
                <a:solidFill>
                  <a:schemeClr val="tx1"/>
                </a:solidFill>
                <a:effectLst>
                  <a:outerShdw blurRad="38100" dist="38100" dir="2700000" algn="tl">
                    <a:srgbClr val="000000">
                      <a:alpha val="43137"/>
                    </a:srgbClr>
                  </a:outerShdw>
                </a:effectLst>
                <a:latin typeface="Calibri" pitchFamily="34" charset="0"/>
              </a:rPr>
              <a:t>307 </a:t>
            </a:r>
          </a:p>
          <a:p>
            <a:pPr algn="ctr"/>
            <a:endParaRPr lang="en-US" sz="4400" b="1" dirty="0">
              <a:solidFill>
                <a:schemeClr val="tx1"/>
              </a:solidFill>
              <a:effectLst>
                <a:outerShdw blurRad="38100" dist="38100" dir="2700000" algn="tl">
                  <a:srgbClr val="000000">
                    <a:alpha val="43137"/>
                  </a:srgbClr>
                </a:outerShdw>
              </a:effectLst>
              <a:latin typeface="Calibri" pitchFamily="34" charset="0"/>
            </a:endParaRPr>
          </a:p>
        </p:txBody>
      </p:sp>
      <p:pic>
        <p:nvPicPr>
          <p:cNvPr id="2051" name="Picture 3" descr="C:\Documents and Settings\KohL\Local Settings\Temporary Internet Files\Content.IE5\Z963DG24\MPj04388800000[1].jpg"/>
          <p:cNvPicPr>
            <a:picLocks noChangeAspect="1" noChangeArrowheads="1"/>
          </p:cNvPicPr>
          <p:nvPr/>
        </p:nvPicPr>
        <p:blipFill>
          <a:blip r:embed="rId3" cstate="print"/>
          <a:srcRect l="30952"/>
          <a:stretch>
            <a:fillRect/>
          </a:stretch>
        </p:blipFill>
        <p:spPr bwMode="auto">
          <a:xfrm rot="464377">
            <a:off x="530379" y="841559"/>
            <a:ext cx="2474560" cy="2385817"/>
          </a:xfrm>
          <a:prstGeom prst="teardrop">
            <a:avLst/>
          </a:prstGeom>
          <a:noFill/>
          <a:ln w="38100">
            <a:solidFill>
              <a:srgbClr val="FFFF00"/>
            </a:solidFill>
          </a:ln>
        </p:spPr>
      </p:pic>
      <p:pic>
        <p:nvPicPr>
          <p:cNvPr id="2050" name="Picture 2" descr="C:\Documents and Settings\KohL\Local Settings\Temporary Internet Files\Content.IE5\3S2YHYRO\MPj04333730000[1].jpg"/>
          <p:cNvPicPr>
            <a:picLocks noChangeAspect="1" noChangeArrowheads="1"/>
          </p:cNvPicPr>
          <p:nvPr/>
        </p:nvPicPr>
        <p:blipFill>
          <a:blip r:embed="rId4" cstate="print">
            <a:lum bright="10000" contrast="10000"/>
          </a:blip>
          <a:srcRect/>
          <a:stretch>
            <a:fillRect/>
          </a:stretch>
        </p:blipFill>
        <p:spPr bwMode="auto">
          <a:xfrm rot="20824372">
            <a:off x="726410" y="3537957"/>
            <a:ext cx="1953040" cy="2628011"/>
          </a:xfrm>
          <a:prstGeom prst="ellipse">
            <a:avLst/>
          </a:prstGeom>
          <a:noFill/>
          <a:ln w="28575">
            <a:solidFill>
              <a:schemeClr val="accent2">
                <a:lumMod val="60000"/>
                <a:lumOff val="40000"/>
              </a:schemeClr>
            </a:solidFill>
          </a:ln>
        </p:spPr>
      </p:pic>
      <p:sp>
        <p:nvSpPr>
          <p:cNvPr id="5" name="TextBox 4"/>
          <p:cNvSpPr txBox="1"/>
          <p:nvPr/>
        </p:nvSpPr>
        <p:spPr>
          <a:xfrm>
            <a:off x="3962400" y="6629400"/>
            <a:ext cx="184731" cy="369332"/>
          </a:xfrm>
          <a:prstGeom prst="rect">
            <a:avLst/>
          </a:prstGeom>
          <a:noFill/>
        </p:spPr>
        <p:txBody>
          <a:bodyPr wrap="none" rtlCol="0">
            <a:spAutoFit/>
          </a:bodyPr>
          <a:lstStyle/>
          <a:p>
            <a:endParaRPr lang="en-US"/>
          </a:p>
        </p:txBody>
      </p:sp>
    </p:spTree>
  </p:cSld>
  <p:clrMapOvr>
    <a:masterClrMapping/>
  </p:clrMapOvr>
  <p:transition>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1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3" dur="1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 Diagonal Corner Rectangle 2"/>
          <p:cNvSpPr/>
          <p:nvPr/>
        </p:nvSpPr>
        <p:spPr>
          <a:xfrm>
            <a:off x="381000" y="1600200"/>
            <a:ext cx="6553200" cy="4953000"/>
          </a:xfrm>
          <a:prstGeom prst="round2DiagRect">
            <a:avLst>
              <a:gd name="adj1" fmla="val 16667"/>
              <a:gd name="adj2" fmla="val 0"/>
            </a:avLst>
          </a:prstGeom>
        </p:spPr>
        <p:style>
          <a:lnRef idx="3">
            <a:schemeClr val="lt1"/>
          </a:lnRef>
          <a:fillRef idx="1">
            <a:schemeClr val="accent4"/>
          </a:fillRef>
          <a:effectRef idx="1">
            <a:schemeClr val="accent4"/>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s-US" sz="2000" b="1" dirty="0" smtClean="0">
                <a:ln w="50800"/>
                <a:solidFill>
                  <a:schemeClr val="bg1">
                    <a:shade val="50000"/>
                  </a:schemeClr>
                </a:solidFill>
                <a:latin typeface="Arial Narrow" pitchFamily="34" charset="0"/>
              </a:rPr>
              <a:t>Necesidad de tener una buena relación con las autoridades religiosas, tales como padres y maestros para que puedan ver la congruencia entre lo que viven y lo que predican .</a:t>
            </a:r>
          </a:p>
          <a:p>
            <a:endParaRPr lang="es-US" sz="2000" b="1" dirty="0" smtClean="0">
              <a:ln w="50800"/>
              <a:solidFill>
                <a:schemeClr val="bg1">
                  <a:shade val="50000"/>
                </a:schemeClr>
              </a:solidFill>
              <a:latin typeface="Arial Narrow" pitchFamily="34" charset="0"/>
            </a:endParaRPr>
          </a:p>
          <a:p>
            <a:endParaRPr lang="es-US" sz="2000" b="1" dirty="0" smtClean="0">
              <a:ln w="50800"/>
              <a:solidFill>
                <a:schemeClr val="bg1">
                  <a:shade val="50000"/>
                </a:schemeClr>
              </a:solidFill>
              <a:latin typeface="Arial Narrow" pitchFamily="34" charset="0"/>
            </a:endParaRPr>
          </a:p>
          <a:p>
            <a:r>
              <a:rPr lang="es-US" sz="2000" b="1" dirty="0" smtClean="0">
                <a:ln w="50800"/>
                <a:solidFill>
                  <a:schemeClr val="bg1">
                    <a:shade val="50000"/>
                  </a:schemeClr>
                </a:solidFill>
                <a:latin typeface="Arial Narrow" pitchFamily="34" charset="0"/>
              </a:rPr>
              <a:t>Necesitan tener los conceptos correctos acerca de la religión por sí mismos a esta edad para que opten por la fe en Jesús .  </a:t>
            </a:r>
          </a:p>
          <a:p>
            <a:pPr algn="ctr"/>
            <a:endParaRPr lang="en-US" sz="2000" b="1" dirty="0">
              <a:ln w="50800"/>
              <a:solidFill>
                <a:schemeClr val="bg1">
                  <a:shade val="50000"/>
                </a:schemeClr>
              </a:solidFill>
              <a:latin typeface="Arial Narrow" pitchFamily="34" charset="0"/>
            </a:endParaRPr>
          </a:p>
        </p:txBody>
      </p:sp>
      <p:sp>
        <p:nvSpPr>
          <p:cNvPr id="7" name="Curved Left Arrow 6"/>
          <p:cNvSpPr/>
          <p:nvPr/>
        </p:nvSpPr>
        <p:spPr>
          <a:xfrm rot="376186">
            <a:off x="6739979" y="711402"/>
            <a:ext cx="1981200" cy="2133600"/>
          </a:xfrm>
          <a:prstGeom prst="curved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381000" y="304800"/>
            <a:ext cx="6553200" cy="1323439"/>
          </a:xfrm>
          <a:prstGeom prst="rect">
            <a:avLst/>
          </a:prstGeom>
          <a:noFill/>
        </p:spPr>
        <p:txBody>
          <a:bodyPr wrap="square" rtlCol="0">
            <a:spAutoFit/>
          </a:bodyPr>
          <a:lstStyle/>
          <a:p>
            <a:r>
              <a:rPr lang="es-US" sz="4000" b="1" dirty="0" smtClean="0">
                <a:solidFill>
                  <a:srgbClr val="FFC000"/>
                </a:solidFill>
                <a:effectLst>
                  <a:outerShdw blurRad="38100" dist="38100" dir="2700000" algn="tl">
                    <a:srgbClr val="000000">
                      <a:alpha val="43137"/>
                    </a:srgbClr>
                  </a:outerShdw>
                </a:effectLst>
                <a:latin typeface="Calibri" pitchFamily="34" charset="0"/>
              </a:rPr>
              <a:t>Necesidades religiosas de los adolescentes </a:t>
            </a:r>
            <a:endParaRPr lang="en-US" sz="4000" b="1" dirty="0">
              <a:solidFill>
                <a:srgbClr val="FFC000"/>
              </a:solidFill>
              <a:effectLst>
                <a:outerShdw blurRad="38100" dist="38100" dir="2700000" algn="tl">
                  <a:srgbClr val="000000">
                    <a:alpha val="43137"/>
                  </a:srgbClr>
                </a:outerShdw>
              </a:effectLst>
              <a:latin typeface="Calibri" pitchFamily="34" charset="0"/>
            </a:endParaRPr>
          </a:p>
        </p:txBody>
      </p:sp>
      <p:pic>
        <p:nvPicPr>
          <p:cNvPr id="13" name="Picture 12" descr="KidsFadingPicture.jpg"/>
          <p:cNvPicPr>
            <a:picLocks noChangeAspect="1"/>
          </p:cNvPicPr>
          <p:nvPr/>
        </p:nvPicPr>
        <p:blipFill>
          <a:blip r:embed="rId3" cstate="print"/>
          <a:stretch>
            <a:fillRect/>
          </a:stretch>
        </p:blipFill>
        <p:spPr>
          <a:xfrm rot="861896">
            <a:off x="6507703" y="4555232"/>
            <a:ext cx="2447314" cy="2030931"/>
          </a:xfrm>
          <a:prstGeom prst="ellipse">
            <a:avLst/>
          </a:prstGeom>
          <a:solidFill>
            <a:srgbClr val="FFFFFF">
              <a:shade val="85000"/>
            </a:srgbClr>
          </a:solidFill>
          <a:ln>
            <a:solidFill>
              <a:schemeClr val="tx1"/>
            </a:solidFill>
          </a:ln>
          <a:effectLst>
            <a:reflection blurRad="12700" stA="38000" endPos="28000" dist="5000" dir="5400000" sy="-100000" algn="bl" rotWithShape="0"/>
          </a:effectLst>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26" fill="hold"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barn(inHorizontal)">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barn(inHorizontal)">
                                      <p:cBhvr>
                                        <p:cTn id="21"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09600" y="533400"/>
          <a:ext cx="85344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descr="C:\Documents and Settings\KohL\Local Settings\Temporary Internet Files\Content.IE5\6JFKOSOF\MPj04437560000[1].jpg"/>
          <p:cNvPicPr>
            <a:picLocks noChangeAspect="1" noChangeArrowheads="1"/>
          </p:cNvPicPr>
          <p:nvPr/>
        </p:nvPicPr>
        <p:blipFill>
          <a:blip r:embed="rId8" cstate="print"/>
          <a:srcRect/>
          <a:stretch>
            <a:fillRect/>
          </a:stretch>
        </p:blipFill>
        <p:spPr bwMode="auto">
          <a:xfrm rot="21007631">
            <a:off x="162738" y="4713860"/>
            <a:ext cx="1516112" cy="2029187"/>
          </a:xfrm>
          <a:prstGeom prst="ellipse">
            <a:avLst/>
          </a:prstGeom>
          <a:noFill/>
          <a:effectLst>
            <a:glow rad="101600">
              <a:schemeClr val="accent4">
                <a:satMod val="175000"/>
                <a:alpha val="40000"/>
              </a:schemeClr>
            </a:glow>
          </a:effectLst>
        </p:spPr>
      </p:pic>
      <p:pic>
        <p:nvPicPr>
          <p:cNvPr id="6" name="Picture 2" descr="C:\Documents and Settings\MugandaT\Local Settings\Temporary Internet Files\Content.IE5\6SYGMRI1\MPj04409650000[1].jpg"/>
          <p:cNvPicPr>
            <a:picLocks noChangeAspect="1" noChangeArrowheads="1"/>
          </p:cNvPicPr>
          <p:nvPr/>
        </p:nvPicPr>
        <p:blipFill>
          <a:blip r:embed="rId9" cstate="print"/>
          <a:srcRect/>
          <a:stretch>
            <a:fillRect/>
          </a:stretch>
        </p:blipFill>
        <p:spPr bwMode="auto">
          <a:xfrm rot="665130">
            <a:off x="7545771" y="166573"/>
            <a:ext cx="1828800" cy="990600"/>
          </a:xfrm>
          <a:prstGeom prst="flowChartOnlineStorage">
            <a:avLst/>
          </a:prstGeom>
          <a:noFill/>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nvGraphicFramePr>
        <p:xfrm>
          <a:off x="609600" y="533400"/>
          <a:ext cx="8534400" cy="632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098" name="Picture 2" descr="C:\Documents and Settings\KohL\Local Settings\Temporary Internet Files\Content.IE5\6JFKOSOF\MPj04437560000[1].jpg"/>
          <p:cNvPicPr>
            <a:picLocks noChangeAspect="1" noChangeArrowheads="1"/>
          </p:cNvPicPr>
          <p:nvPr/>
        </p:nvPicPr>
        <p:blipFill>
          <a:blip r:embed="rId8" cstate="print"/>
          <a:srcRect/>
          <a:stretch>
            <a:fillRect/>
          </a:stretch>
        </p:blipFill>
        <p:spPr bwMode="auto">
          <a:xfrm rot="21007631">
            <a:off x="162738" y="4713860"/>
            <a:ext cx="1516112" cy="2029187"/>
          </a:xfrm>
          <a:prstGeom prst="ellipse">
            <a:avLst/>
          </a:prstGeom>
          <a:noFill/>
          <a:effectLst>
            <a:glow rad="101600">
              <a:schemeClr val="accent4">
                <a:satMod val="175000"/>
                <a:alpha val="40000"/>
              </a:schemeClr>
            </a:glow>
          </a:effectLst>
        </p:spPr>
      </p:pic>
      <p:pic>
        <p:nvPicPr>
          <p:cNvPr id="6" name="Picture 2" descr="C:\Documents and Settings\MugandaT\Local Settings\Temporary Internet Files\Content.IE5\6SYGMRI1\MPj04409650000[1].jpg"/>
          <p:cNvPicPr>
            <a:picLocks noChangeAspect="1" noChangeArrowheads="1"/>
          </p:cNvPicPr>
          <p:nvPr/>
        </p:nvPicPr>
        <p:blipFill>
          <a:blip r:embed="rId9" cstate="print"/>
          <a:srcRect/>
          <a:stretch>
            <a:fillRect/>
          </a:stretch>
        </p:blipFill>
        <p:spPr bwMode="auto">
          <a:xfrm rot="665130">
            <a:off x="7545771" y="166573"/>
            <a:ext cx="1828800" cy="990600"/>
          </a:xfrm>
          <a:prstGeom prst="flowChartOnlineStorage">
            <a:avLst/>
          </a:prstGeom>
          <a:noFill/>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066800"/>
          </a:xfrm>
        </p:spPr>
        <p:txBody>
          <a:bodyPr>
            <a:normAutofit fontScale="90000"/>
          </a:bodyPr>
          <a:lstStyle/>
          <a:p>
            <a:pPr lvl="0"/>
            <a:r>
              <a:rPr lang="en-US" b="1" dirty="0" smtClean="0">
                <a:solidFill>
                  <a:srgbClr val="FFFF00"/>
                </a:solidFill>
                <a:effectLst>
                  <a:outerShdw blurRad="38100" dist="38100" dir="2700000" algn="tl">
                    <a:srgbClr val="000000">
                      <a:alpha val="43137"/>
                    </a:srgbClr>
                  </a:outerShdw>
                </a:effectLst>
              </a:rPr>
              <a:t>La </a:t>
            </a:r>
            <a:r>
              <a:rPr lang="en-US" b="1" dirty="0" err="1" smtClean="0">
                <a:solidFill>
                  <a:srgbClr val="FFFF00"/>
                </a:solidFill>
                <a:effectLst>
                  <a:outerShdw blurRad="38100" dist="38100" dir="2700000" algn="tl">
                    <a:srgbClr val="000000">
                      <a:alpha val="43137"/>
                    </a:srgbClr>
                  </a:outerShdw>
                </a:effectLst>
              </a:rPr>
              <a:t>adolescencia</a:t>
            </a:r>
            <a:r>
              <a:rPr lang="en-US" b="1" dirty="0" smtClean="0">
                <a:solidFill>
                  <a:srgbClr val="FFFF00"/>
                </a:solidFill>
                <a:effectLst>
                  <a:outerShdw blurRad="38100" dist="38100" dir="2700000" algn="tl">
                    <a:srgbClr val="000000">
                      <a:alpha val="43137"/>
                    </a:srgbClr>
                  </a:outerShdw>
                </a:effectLst>
              </a:rPr>
              <a:t> </a:t>
            </a:r>
            <a:r>
              <a:rPr lang="en-US" b="1" dirty="0" err="1" smtClean="0">
                <a:solidFill>
                  <a:srgbClr val="FFFF00"/>
                </a:solidFill>
                <a:effectLst>
                  <a:outerShdw blurRad="38100" dist="38100" dir="2700000" algn="tl">
                    <a:srgbClr val="000000">
                      <a:alpha val="43137"/>
                    </a:srgbClr>
                  </a:outerShdw>
                </a:effectLst>
              </a:rPr>
              <a:t>es</a:t>
            </a:r>
            <a:r>
              <a:rPr lang="en-US" b="1" dirty="0" smtClean="0">
                <a:solidFill>
                  <a:srgbClr val="FFFF00"/>
                </a:solidFill>
                <a:effectLst>
                  <a:outerShdw blurRad="38100" dist="38100" dir="2700000" algn="tl">
                    <a:srgbClr val="000000">
                      <a:alpha val="43137"/>
                    </a:srgbClr>
                  </a:outerShdw>
                </a:effectLst>
              </a:rPr>
              <a:t> la </a:t>
            </a:r>
            <a:r>
              <a:rPr lang="en-US" b="1" dirty="0" err="1" smtClean="0">
                <a:solidFill>
                  <a:srgbClr val="FFFF00"/>
                </a:solidFill>
                <a:effectLst>
                  <a:outerShdw blurRad="38100" dist="38100" dir="2700000" algn="tl">
                    <a:srgbClr val="000000">
                      <a:alpha val="43137"/>
                    </a:srgbClr>
                  </a:outerShdw>
                </a:effectLst>
              </a:rPr>
              <a:t>mejor</a:t>
            </a:r>
            <a:r>
              <a:rPr lang="en-US" b="1" dirty="0" smtClean="0">
                <a:solidFill>
                  <a:srgbClr val="FFFF00"/>
                </a:solidFill>
                <a:effectLst>
                  <a:outerShdw blurRad="38100" dist="38100" dir="2700000" algn="tl">
                    <a:srgbClr val="000000">
                      <a:alpha val="43137"/>
                    </a:srgbClr>
                  </a:outerShdw>
                </a:effectLst>
              </a:rPr>
              <a:t> </a:t>
            </a:r>
            <a:r>
              <a:rPr lang="en-US" b="1" dirty="0" err="1" smtClean="0">
                <a:solidFill>
                  <a:srgbClr val="FFFF00"/>
                </a:solidFill>
                <a:effectLst>
                  <a:outerShdw blurRad="38100" dist="38100" dir="2700000" algn="tl">
                    <a:srgbClr val="000000">
                      <a:alpha val="43137"/>
                    </a:srgbClr>
                  </a:outerShdw>
                </a:effectLst>
              </a:rPr>
              <a:t>etapa</a:t>
            </a:r>
            <a:r>
              <a:rPr lang="en-US" b="1" dirty="0" smtClean="0">
                <a:solidFill>
                  <a:srgbClr val="FFFF00"/>
                </a:solidFill>
                <a:effectLst>
                  <a:outerShdw blurRad="38100" dist="38100" dir="2700000" algn="tl">
                    <a:srgbClr val="000000">
                      <a:alpha val="43137"/>
                    </a:srgbClr>
                  </a:outerShdw>
                </a:effectLst>
              </a:rPr>
              <a:t> de la </a:t>
            </a:r>
            <a:r>
              <a:rPr lang="en-US" b="1" dirty="0" err="1" smtClean="0">
                <a:solidFill>
                  <a:srgbClr val="FFFF00"/>
                </a:solidFill>
                <a:effectLst>
                  <a:outerShdw blurRad="38100" dist="38100" dir="2700000" algn="tl">
                    <a:srgbClr val="000000">
                      <a:alpha val="43137"/>
                    </a:srgbClr>
                  </a:outerShdw>
                </a:effectLst>
              </a:rPr>
              <a:t>vida</a:t>
            </a:r>
            <a:r>
              <a:rPr lang="en-US" b="1" dirty="0" smtClean="0">
                <a:solidFill>
                  <a:srgbClr val="FFFF00"/>
                </a:solidFill>
                <a:effectLst>
                  <a:outerShdw blurRad="38100" dist="38100" dir="2700000" algn="tl">
                    <a:srgbClr val="000000">
                      <a:alpha val="43137"/>
                    </a:srgbClr>
                  </a:outerShdw>
                </a:effectLst>
              </a:rPr>
              <a:t> </a:t>
            </a:r>
            <a:r>
              <a:rPr lang="en-US" b="1" dirty="0" err="1" smtClean="0">
                <a:solidFill>
                  <a:srgbClr val="FFFF00"/>
                </a:solidFill>
                <a:effectLst>
                  <a:outerShdw blurRad="38100" dist="38100" dir="2700000" algn="tl">
                    <a:srgbClr val="000000">
                      <a:alpha val="43137"/>
                    </a:srgbClr>
                  </a:outerShdw>
                </a:effectLst>
              </a:rPr>
              <a:t>para</a:t>
            </a:r>
            <a:r>
              <a:rPr lang="en-US" b="1" dirty="0" smtClean="0">
                <a:solidFill>
                  <a:srgbClr val="FFFF00"/>
                </a:solidFill>
                <a:effectLst>
                  <a:outerShdw blurRad="38100" dist="38100" dir="2700000" algn="tl">
                    <a:srgbClr val="000000">
                      <a:alpha val="43137"/>
                    </a:srgbClr>
                  </a:outerShdw>
                </a:effectLst>
              </a:rPr>
              <a:t> la </a:t>
            </a:r>
            <a:r>
              <a:rPr lang="en-US" b="1" dirty="0" err="1" smtClean="0">
                <a:solidFill>
                  <a:srgbClr val="FFFF00"/>
                </a:solidFill>
                <a:effectLst>
                  <a:outerShdw blurRad="38100" dist="38100" dir="2700000" algn="tl">
                    <a:srgbClr val="000000">
                      <a:alpha val="43137"/>
                    </a:srgbClr>
                  </a:outerShdw>
                </a:effectLst>
              </a:rPr>
              <a:t>religión</a:t>
            </a:r>
            <a:r>
              <a:rPr lang="en-US" b="1" dirty="0" smtClean="0">
                <a:solidFill>
                  <a:srgbClr val="FFFF00"/>
                </a:solidFill>
                <a:effectLst>
                  <a:outerShdw blurRad="38100" dist="38100" dir="2700000" algn="tl">
                    <a:srgbClr val="000000">
                      <a:alpha val="43137"/>
                    </a:srgbClr>
                  </a:outerShdw>
                </a:effectLst>
              </a:rPr>
              <a:t>. </a:t>
            </a:r>
            <a:r>
              <a:rPr lang="en-US" sz="5400" b="1" dirty="0" smtClean="0">
                <a:solidFill>
                  <a:srgbClr val="FFFF00"/>
                </a:solidFill>
                <a:effectLst>
                  <a:outerShdw blurRad="38100" dist="38100" dir="2700000" algn="tl">
                    <a:srgbClr val="000000">
                      <a:alpha val="43137"/>
                    </a:srgbClr>
                  </a:outerShdw>
                </a:effectLst>
              </a:rPr>
              <a:t/>
            </a:r>
            <a:br>
              <a:rPr lang="en-US" sz="5400" b="1" dirty="0" smtClean="0">
                <a:solidFill>
                  <a:srgbClr val="FFFF00"/>
                </a:solidFill>
                <a:effectLst>
                  <a:outerShdw blurRad="38100" dist="38100" dir="2700000" algn="tl">
                    <a:srgbClr val="000000">
                      <a:alpha val="43137"/>
                    </a:srgbClr>
                  </a:outerShdw>
                </a:effectLst>
              </a:rPr>
            </a:br>
            <a:endParaRPr lang="en-US" b="1" dirty="0">
              <a:solidFill>
                <a:srgbClr val="FFFF00"/>
              </a:solidFill>
              <a:effectLst>
                <a:outerShdw blurRad="38100" dist="38100" dir="2700000" algn="tl">
                  <a:srgbClr val="000000">
                    <a:alpha val="43137"/>
                  </a:srgbClr>
                </a:outerShdw>
              </a:effectLst>
            </a:endParaRPr>
          </a:p>
        </p:txBody>
      </p:sp>
      <p:sp>
        <p:nvSpPr>
          <p:cNvPr id="6" name="Content Placeholder 5"/>
          <p:cNvSpPr>
            <a:spLocks noGrp="1"/>
          </p:cNvSpPr>
          <p:nvPr>
            <p:ph sz="half" idx="1"/>
          </p:nvPr>
        </p:nvSpPr>
        <p:spPr>
          <a:xfrm>
            <a:off x="2362200" y="1600200"/>
            <a:ext cx="6553200" cy="5029200"/>
          </a:xfrm>
          <a:prstGeom prst="flowChartDisplay">
            <a:avLst/>
          </a:prstGeom>
        </p:spPr>
        <p:style>
          <a:lnRef idx="3">
            <a:schemeClr val="lt1"/>
          </a:lnRef>
          <a:fillRef idx="1">
            <a:schemeClr val="accent2"/>
          </a:fillRef>
          <a:effectRef idx="1">
            <a:schemeClr val="accent2"/>
          </a:effectRef>
          <a:fontRef idx="minor">
            <a:schemeClr val="lt1"/>
          </a:fontRef>
        </p:style>
        <p:txBody>
          <a:bodyPr>
            <a:noAutofit/>
          </a:bodyPr>
          <a:lstStyle/>
          <a:p>
            <a:pPr marL="282575" indent="-282575"/>
            <a:r>
              <a:rPr lang="es-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Los conceptos religiosos adquieren mayor precisión y profundidad en los años finales de la infancia y durante la pubertad.</a:t>
            </a:r>
          </a:p>
          <a:p>
            <a:pPr marL="282575" indent="-282575">
              <a:buNone/>
            </a:pPr>
            <a:r>
              <a:rPr lang="es-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marL="282575" indent="-282575"/>
            <a:r>
              <a:rPr lang="es-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 la mejor etapa de la vida para fortalecer los valores de la religión y la relación con Dios.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2052" name="Picture 4" descr="C:\Documents and Settings\MugandaT\Local Settings\Temporary Internet Files\Content.IE5\CIV9F3KS\MPj04395220000[1].jpg"/>
          <p:cNvPicPr>
            <a:picLocks noChangeAspect="1" noChangeArrowheads="1"/>
          </p:cNvPicPr>
          <p:nvPr/>
        </p:nvPicPr>
        <p:blipFill>
          <a:blip r:embed="rId3" cstate="print"/>
          <a:srcRect/>
          <a:stretch>
            <a:fillRect/>
          </a:stretch>
        </p:blipFill>
        <p:spPr bwMode="auto">
          <a:xfrm rot="21149611">
            <a:off x="192968" y="2255756"/>
            <a:ext cx="2072859" cy="3090205"/>
          </a:xfrm>
          <a:prstGeom prst="flowChartMagneticTape">
            <a:avLst/>
          </a:prstGeom>
          <a:noFill/>
          <a:ln w="38100">
            <a:solidFill>
              <a:schemeClr val="accent1"/>
            </a:solidFill>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0"/>
            <a:ext cx="8229600" cy="1066800"/>
          </a:xfrm>
        </p:spPr>
        <p:txBody>
          <a:bodyPr>
            <a:normAutofit fontScale="90000"/>
          </a:bodyPr>
          <a:lstStyle/>
          <a:p>
            <a:pPr lvl="0"/>
            <a:r>
              <a:rPr lang="es-US" dirty="0" smtClean="0">
                <a:solidFill>
                  <a:srgbClr val="FFC000"/>
                </a:solidFill>
              </a:rPr>
              <a:t>Cual es la respuesta de los adolescentes?</a:t>
            </a:r>
            <a:endParaRPr lang="en-US" dirty="0">
              <a:solidFill>
                <a:srgbClr val="FFC000"/>
              </a:solidFill>
            </a:endParaRPr>
          </a:p>
        </p:txBody>
      </p:sp>
      <p:sp>
        <p:nvSpPr>
          <p:cNvPr id="6" name="Content Placeholder 5"/>
          <p:cNvSpPr>
            <a:spLocks noGrp="1"/>
          </p:cNvSpPr>
          <p:nvPr>
            <p:ph sz="half" idx="1"/>
          </p:nvPr>
        </p:nvSpPr>
        <p:spPr>
          <a:xfrm>
            <a:off x="2286000" y="1600200"/>
            <a:ext cx="6553200" cy="4648200"/>
          </a:xfrm>
          <a:prstGeom prst="flowChartDisplay">
            <a:avLst/>
          </a:prstGeom>
        </p:spPr>
        <p:style>
          <a:lnRef idx="3">
            <a:schemeClr val="lt1"/>
          </a:lnRef>
          <a:fillRef idx="1">
            <a:schemeClr val="accent2"/>
          </a:fillRef>
          <a:effectRef idx="1">
            <a:schemeClr val="accent2"/>
          </a:effectRef>
          <a:fontRef idx="minor">
            <a:schemeClr val="lt1"/>
          </a:fontRef>
        </p:style>
        <p:txBody>
          <a:bodyPr>
            <a:noAutofit/>
          </a:bodyPr>
          <a:lstStyle/>
          <a:p>
            <a:pPr marL="282575" lvl="0" indent="-282575">
              <a:buNone/>
            </a:pPr>
            <a:endParaRPr lang="es-US" sz="2400" b="1" dirty="0" smtClean="0">
              <a:solidFill>
                <a:schemeClr val="tx1"/>
              </a:solidFill>
              <a:effectLst>
                <a:outerShdw blurRad="38100" dist="38100" dir="2700000" algn="tl">
                  <a:srgbClr val="000000">
                    <a:alpha val="43137"/>
                  </a:srgbClr>
                </a:outerShdw>
              </a:effectLst>
            </a:endParaRPr>
          </a:p>
          <a:p>
            <a:pPr marL="282575" indent="-282575"/>
            <a:r>
              <a:rPr lang="es-US" sz="2400" b="1" dirty="0" smtClean="0">
                <a:solidFill>
                  <a:schemeClr val="tx1"/>
                </a:solidFill>
                <a:effectLst>
                  <a:outerShdw blurRad="38100" dist="38100" dir="2700000" algn="tl">
                    <a:srgbClr val="000000">
                      <a:alpha val="43137"/>
                    </a:srgbClr>
                  </a:outerShdw>
                </a:effectLst>
              </a:rPr>
              <a:t>Es debido a su naturaleza que el adolescente es un reformador del mundo y la religión no escapa sus críticas.</a:t>
            </a:r>
          </a:p>
          <a:p>
            <a:pPr marL="282575" indent="-282575"/>
            <a:r>
              <a:rPr lang="es-US" sz="2400" b="1" dirty="0" smtClean="0">
                <a:solidFill>
                  <a:schemeClr val="tx1"/>
                </a:solidFill>
                <a:effectLst>
                  <a:outerShdw blurRad="38100" dist="38100" dir="2700000" algn="tl">
                    <a:srgbClr val="000000">
                      <a:alpha val="43137"/>
                    </a:srgbClr>
                  </a:outerShdw>
                </a:effectLst>
              </a:rPr>
              <a:t>Los problemas que ellos tienen con la religión no son por causa de la religión en sí misma, sino por modelos deficientes de padres y líderes  religiosos.</a:t>
            </a:r>
            <a:endParaRPr lang="en-US" sz="2400" b="1" dirty="0" smtClean="0">
              <a:solidFill>
                <a:schemeClr val="tx1"/>
              </a:solidFill>
              <a:effectLst>
                <a:outerShdw blurRad="38100" dist="38100" dir="2700000" algn="tl">
                  <a:srgbClr val="000000">
                    <a:alpha val="43137"/>
                  </a:srgbClr>
                </a:outerShdw>
              </a:effectLst>
            </a:endParaRPr>
          </a:p>
        </p:txBody>
      </p:sp>
      <p:pic>
        <p:nvPicPr>
          <p:cNvPr id="2052" name="Picture 4" descr="C:\Documents and Settings\MugandaT\Local Settings\Temporary Internet Files\Content.IE5\CIV9F3KS\MPj04395220000[1].jpg"/>
          <p:cNvPicPr>
            <a:picLocks noChangeAspect="1" noChangeArrowheads="1"/>
          </p:cNvPicPr>
          <p:nvPr/>
        </p:nvPicPr>
        <p:blipFill>
          <a:blip r:embed="rId3" cstate="print"/>
          <a:srcRect/>
          <a:stretch>
            <a:fillRect/>
          </a:stretch>
        </p:blipFill>
        <p:spPr bwMode="auto">
          <a:xfrm rot="21149611">
            <a:off x="-9696" y="2269051"/>
            <a:ext cx="2276395" cy="3090205"/>
          </a:xfrm>
          <a:prstGeom prst="flowChartMagneticTape">
            <a:avLst/>
          </a:prstGeom>
          <a:noFill/>
          <a:ln w="28575">
            <a:solidFill>
              <a:srgbClr val="0000FF"/>
            </a:solidFill>
          </a:ln>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amond(in)">
                                      <p:cBhvr>
                                        <p:cTn id="7" dur="10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diamond(in)">
                                      <p:cBhvr>
                                        <p:cTn id="12" dur="1000"/>
                                        <p:tgtEl>
                                          <p:spTgt spid="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3060</TotalTime>
  <Words>3873</Words>
  <Application>Microsoft Office PowerPoint</Application>
  <PresentationFormat>On-screen Show (4:3)</PresentationFormat>
  <Paragraphs>484</Paragraphs>
  <Slides>32</Slides>
  <Notes>32</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Metro</vt:lpstr>
      <vt:lpstr>Slide 1</vt:lpstr>
      <vt:lpstr>Porqué necesitamos entender a los adolescentes?   </vt:lpstr>
      <vt:lpstr>Porqué necesitamos entender a los adolescentes?</vt:lpstr>
      <vt:lpstr>Slide 4</vt:lpstr>
      <vt:lpstr>Slide 5</vt:lpstr>
      <vt:lpstr>Slide 6</vt:lpstr>
      <vt:lpstr>Slide 7</vt:lpstr>
      <vt:lpstr>La adolescencia es la mejor etapa de la vida para la religión.  </vt:lpstr>
      <vt:lpstr>Cual es la respuesta de los adolescentes?</vt:lpstr>
      <vt:lpstr>Cual es la respuesta de los adolescentes ?</vt:lpstr>
      <vt:lpstr>    Factores clave en la respuesta de los adolescentes </vt:lpstr>
      <vt:lpstr>Slide 12</vt:lpstr>
      <vt:lpstr>Que separa al adolescente de la religión?</vt:lpstr>
      <vt:lpstr>Que separa al adolescente de la religión?</vt:lpstr>
      <vt:lpstr>Religión, identidad e independencia.     </vt:lpstr>
      <vt:lpstr>Slide 16</vt:lpstr>
      <vt:lpstr>Slide 17</vt:lpstr>
      <vt:lpstr>El estudio nacional de la juventud y la religión </vt:lpstr>
      <vt:lpstr>El estudio nacional de la juventud y la religión </vt:lpstr>
      <vt:lpstr>El estudio nacional de la juventud y la religión </vt:lpstr>
      <vt:lpstr>El estudio nacional de la juventud y la religión </vt:lpstr>
      <vt:lpstr>El estudio nacional de la juventud y la religión </vt:lpstr>
      <vt:lpstr>Una comparación de las creencias de los Adolescentes nacidos de nuevo con las de los no nacidos de nuevo </vt:lpstr>
      <vt:lpstr>Una comparación de las creencias de los Adolescentes nacidos de nuevo con las de los no nacidos de nuevo </vt:lpstr>
      <vt:lpstr>Una comparación de las creencias de los Adolescentes nacidos de nuevo con las de los no nacidos de nuevo </vt:lpstr>
      <vt:lpstr>Una comparación de las creencias de los Adolescentes nacidos de nuevo con las de los no nacidos de nuevo </vt:lpstr>
      <vt:lpstr>Slide 27</vt:lpstr>
      <vt:lpstr>Que hace atractiva a una iglesia ?</vt:lpstr>
      <vt:lpstr>Consejos de Barna para líderes de jóvenes </vt:lpstr>
      <vt:lpstr>Slide 30</vt:lpstr>
      <vt:lpstr>Conclusión</vt:lpstr>
      <vt:lpstr>QUE SE PUEDE HACER?</vt:lpstr>
    </vt:vector>
  </TitlesOfParts>
  <Company>General Conference of Seventh-day Adventists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MugandaT</dc:creator>
  <cp:lastModifiedBy>Veronica Carballo</cp:lastModifiedBy>
  <cp:revision>272</cp:revision>
  <dcterms:created xsi:type="dcterms:W3CDTF">2009-03-26T12:57:29Z</dcterms:created>
  <dcterms:modified xsi:type="dcterms:W3CDTF">2012-09-06T14:26:06Z</dcterms:modified>
</cp:coreProperties>
</file>